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slideLayouts/slideLayout13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  <p:sldMasterId id="2147483672" r:id="rId5"/>
    <p:sldMasterId id="2147483674" r:id="rId6"/>
    <p:sldMasterId id="2147483676" r:id="rId7"/>
    <p:sldMasterId id="2147483678" r:id="rId8"/>
    <p:sldMasterId id="2147483680" r:id="rId9"/>
    <p:sldMasterId id="2147483683" r:id="rId10"/>
    <p:sldMasterId id="2147483685" r:id="rId11"/>
    <p:sldMasterId id="2147483666" r:id="rId12"/>
    <p:sldMasterId id="2147483688" r:id="rId13"/>
  </p:sldMasterIdLst>
  <p:notesMasterIdLst>
    <p:notesMasterId r:id="rId23"/>
  </p:notesMasterIdLst>
  <p:sldIdLst>
    <p:sldId id="318" r:id="rId14"/>
    <p:sldId id="319" r:id="rId15"/>
    <p:sldId id="304" r:id="rId16"/>
    <p:sldId id="314" r:id="rId17"/>
    <p:sldId id="291" r:id="rId18"/>
    <p:sldId id="310" r:id="rId19"/>
    <p:sldId id="311" r:id="rId20"/>
    <p:sldId id="312" r:id="rId21"/>
    <p:sldId id="31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61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8259" y="623817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330778" y="76650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extLst>
      <p:ext uri="{BB962C8B-B14F-4D97-AF65-F5344CB8AC3E}">
        <p14:creationId xmlns:p14="http://schemas.microsoft.com/office/powerpoint/2010/main" val="43175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3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12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5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46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27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30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06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32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04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A87BA8-EE05-5B47-AA8E-5C40480EF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04220-09CD-BB40-9D4B-3D471FD52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73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B58596D-144E-6F4B-8342-E9E1FC0F71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0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picture containing table&#10;&#10;Description automatically generated">
            <a:extLst>
              <a:ext uri="{FF2B5EF4-FFF2-40B4-BE49-F238E27FC236}">
                <a16:creationId xmlns:a16="http://schemas.microsoft.com/office/drawing/2014/main" id="{DB37CFC6-37C9-CE49-AB05-C39AD71AAE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3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ign with white text&#10;&#10;Description automatically generated">
            <a:extLst>
              <a:ext uri="{FF2B5EF4-FFF2-40B4-BE49-F238E27FC236}">
                <a16:creationId xmlns:a16="http://schemas.microsoft.com/office/drawing/2014/main" id="{627127CC-F8BF-374D-9CF0-C9021CFC3C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95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634670BB-6BE0-8F4F-A2E1-506C97C353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6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uter&#10;&#10;Description automatically generated">
            <a:extLst>
              <a:ext uri="{FF2B5EF4-FFF2-40B4-BE49-F238E27FC236}">
                <a16:creationId xmlns:a16="http://schemas.microsoft.com/office/drawing/2014/main" id="{F1F9FB75-2361-044D-8BC0-87797F0B3C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B1CD55F-F59D-4C4C-B1D3-CF371F7843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9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5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5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5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7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1" y="718457"/>
            <a:ext cx="7315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</a:t>
            </a:r>
            <a:r>
              <a:rPr lang="en-GB" sz="2800" b="1" dirty="0">
                <a:latin typeface="Twinkl Cursive Looped" panose="02000000000000000000" pitchFamily="2" charset="0"/>
              </a:rPr>
              <a:t>Wednesday 16</a:t>
            </a:r>
            <a:r>
              <a:rPr lang="en-GB" sz="2800" b="1" baseline="30000" dirty="0">
                <a:latin typeface="Twinkl Cursive Looped" panose="02000000000000000000" pitchFamily="2" charset="0"/>
              </a:rPr>
              <a:t>th</a:t>
            </a:r>
            <a:r>
              <a:rPr lang="en-GB" sz="2800" b="1" dirty="0">
                <a:latin typeface="Twinkl Cursive Looped" panose="02000000000000000000" pitchFamily="2" charset="0"/>
              </a:rPr>
              <a:t> September 2020</a:t>
            </a:r>
          </a:p>
          <a:p>
            <a:endParaRPr lang="en-GB" sz="2800" b="1" dirty="0">
              <a:latin typeface="Twinkl Cursive Looped" panose="02000000000000000000" pitchFamily="2" charset="0"/>
            </a:endParaRPr>
          </a:p>
          <a:p>
            <a:r>
              <a:rPr lang="en-GB" sz="2800" b="1" dirty="0">
                <a:latin typeface="Twinkl Cursive Looped" panose="02000000000000000000" pitchFamily="2" charset="0"/>
              </a:rPr>
              <a:t>LO: I can estimate, work out and write numbers on a number line</a:t>
            </a:r>
          </a:p>
          <a:p>
            <a:endParaRPr lang="en-GB" sz="2800" b="1" dirty="0">
              <a:latin typeface="Twinkl Cursive Looped" panose="02000000000000000000" pitchFamily="2" charset="0"/>
            </a:endParaRPr>
          </a:p>
          <a:p>
            <a:endParaRPr lang="en-GB" sz="2800" b="1" dirty="0">
              <a:latin typeface="Twinkl Cursive Looped" panose="02000000000000000000" pitchFamily="2" charset="0"/>
            </a:endParaRPr>
          </a:p>
          <a:p>
            <a:r>
              <a:rPr lang="en-GB" sz="2800" b="1" dirty="0">
                <a:latin typeface="Twinkl Cursive Looped" panose="02000000000000000000" pitchFamily="2" charset="0"/>
              </a:rPr>
              <a:t>Success Criteria:</a:t>
            </a:r>
          </a:p>
          <a:p>
            <a:endParaRPr lang="en-GB" sz="2800" b="1" dirty="0">
              <a:latin typeface="Twinkl Cursive Looped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atin typeface="Twinkl Cursive Looped" panose="02000000000000000000" pitchFamily="2" charset="0"/>
              </a:rPr>
              <a:t>I can work out half way points on a number 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atin typeface="Twinkl Cursive Looped" panose="02000000000000000000" pitchFamily="2" charset="0"/>
              </a:rPr>
              <a:t>I can work out intervals on a number line.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6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2" y="334776"/>
                <a:ext cx="7525512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1) 900, 800, 700, 600, _____, _____, _____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2) 20, 40, 60, ___, ____, ____, ____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3)</a:t>
                </a:r>
                <a:r>
                  <a:rPr lang="en-US" sz="2800" dirty="0">
                    <a:latin typeface="Calibri" panose="020F0502020204030204" pitchFamily="34" charset="0"/>
                  </a:rPr>
                  <a:t>  100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4)</a:t>
                </a:r>
                <a:r>
                  <a:rPr lang="en-US" sz="2800" dirty="0">
                    <a:latin typeface="Calibri" panose="020F0502020204030204" pitchFamily="34" charset="0"/>
                  </a:rPr>
                  <a:t>  200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525512" cy="4832092"/>
              </a:xfrm>
              <a:prstGeom prst="rect">
                <a:avLst/>
              </a:prstGeom>
              <a:blipFill>
                <a:blip r:embed="rId3"/>
                <a:stretch>
                  <a:fillRect l="-1702" t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713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9941" y="333281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500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32693" y="346929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400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5445" y="333281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300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05294" y="1625198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80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0302" y="1625198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92718" y="1625198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120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75134" y="1625198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140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5610" y="2918281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55610" y="4197716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512" y="334776"/>
                <a:ext cx="7525512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1) 900, 800, 700, 600, _____, _____, _____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2) 20, 40, 60, ___, ____, ____, ____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3)</a:t>
                </a:r>
                <a:r>
                  <a:rPr lang="en-US" sz="2800" dirty="0">
                    <a:latin typeface="Calibri" panose="020F0502020204030204" pitchFamily="34" charset="0"/>
                  </a:rPr>
                  <a:t>  100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4)</a:t>
                </a:r>
                <a:r>
                  <a:rPr lang="en-US" sz="2800" dirty="0">
                    <a:latin typeface="Calibri" panose="020F0502020204030204" pitchFamily="34" charset="0"/>
                  </a:rPr>
                  <a:t>  200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525512" cy="4832092"/>
              </a:xfrm>
              <a:prstGeom prst="rect">
                <a:avLst/>
              </a:prstGeom>
              <a:blipFill>
                <a:blip r:embed="rId3"/>
                <a:stretch>
                  <a:fillRect l="-1702" t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2546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5390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524784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1,000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23533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953406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200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67470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386283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1151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850974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600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54773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700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87199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98454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900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Complete the number line.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22959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98916" y="2135070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1,000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1312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53687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6061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98436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70810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43185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15559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87934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60308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326834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528501" y="4810811"/>
                <a:ext cx="30769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1,000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501" y="4810811"/>
                <a:ext cx="3076955" cy="646331"/>
              </a:xfrm>
              <a:prstGeom prst="rect">
                <a:avLst/>
              </a:prstGeom>
              <a:blipFill>
                <a:blip r:embed="rId5"/>
                <a:stretch>
                  <a:fillRect l="-6139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206531" y="4810810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100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20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5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46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5390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524784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1,000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41008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500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Write the missing numbers.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66080" y="2239126"/>
            <a:ext cx="0" cy="7240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60208" y="1645360"/>
            <a:ext cx="1211744" cy="6139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967053" y="2246500"/>
            <a:ext cx="0" cy="7240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378355" y="1645360"/>
            <a:ext cx="1211744" cy="6139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ight Bracket 77"/>
          <p:cNvSpPr/>
          <p:nvPr/>
        </p:nvSpPr>
        <p:spPr>
          <a:xfrm rot="16200000">
            <a:off x="996941" y="240881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Right Bracket 78"/>
          <p:cNvSpPr/>
          <p:nvPr/>
        </p:nvSpPr>
        <p:spPr>
          <a:xfrm rot="16200000">
            <a:off x="1718499" y="240881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9007" y="1668935"/>
            <a:ext cx="8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200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19687" y="3570304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800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19265" y="357154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900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567154" y="1668935"/>
            <a:ext cx="8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850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968595" y="2957817"/>
            <a:ext cx="0" cy="6692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132208" y="4427798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100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2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208" y="4427798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294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5261405" y="4422933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50</a:t>
            </a:r>
            <a:endParaRPr lang="en-GB" sz="3600" dirty="0"/>
          </a:p>
        </p:txBody>
      </p:sp>
      <p:sp>
        <p:nvSpPr>
          <p:cNvPr id="85" name="Right Bracket 84"/>
          <p:cNvSpPr/>
          <p:nvPr/>
        </p:nvSpPr>
        <p:spPr>
          <a:xfrm rot="5400000" flipH="1">
            <a:off x="7497525" y="2408815"/>
            <a:ext cx="360000" cy="721559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Right Bracket 85"/>
          <p:cNvSpPr/>
          <p:nvPr/>
        </p:nvSpPr>
        <p:spPr>
          <a:xfrm rot="5400000" flipH="1">
            <a:off x="6775964" y="240881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6625355" y="3951312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274922" y="356584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974500" y="35670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91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9" grpId="0"/>
      <p:bldP spid="80" grpId="0"/>
      <p:bldP spid="81" grpId="0"/>
      <p:bldP spid="82" grpId="0"/>
      <p:bldP spid="83" grpId="0"/>
      <p:bldP spid="84" grpId="0"/>
      <p:bldP spid="85" grpId="0" animBg="1"/>
      <p:bldP spid="85" grpId="1" animBg="1"/>
      <p:bldP spid="86" grpId="0" animBg="1"/>
      <p:bldP spid="86" grpId="1" animBg="1"/>
      <p:bldP spid="88" grpId="0"/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01655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94603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23533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310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53406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320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7470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386283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340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1151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350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50974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360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4773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370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87199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380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98454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390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number line.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22959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98916" y="2183196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1312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53687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6061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98436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70810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43185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15559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87934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60308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326834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704180" y="4735132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100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180" y="4735132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311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028153" y="4736042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14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5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46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03295" y="143926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581991" y="203993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74939" y="203993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933742" y="203993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320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66619" y="203993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340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31310" y="203993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360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67535" y="203993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380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03295" y="103357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79253" y="617640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93463" y="1308809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40953" y="1308809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688443" y="1308809"/>
            <a:ext cx="144421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135933" y="1308809"/>
            <a:ext cx="143984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6583423" y="1303027"/>
            <a:ext cx="1482822" cy="578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803295" y="4514726"/>
            <a:ext cx="7215607" cy="669261"/>
            <a:chOff x="850232" y="3272589"/>
            <a:chExt cx="7579894" cy="577516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581991" y="511539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674939" y="511539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350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933742" y="511539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310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66619" y="511539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320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31310" y="511539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330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67535" y="5115392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340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803295" y="4109038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091848" y="3679642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793463" y="4384268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240953" y="4384268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688443" y="4384268"/>
            <a:ext cx="144421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5135933" y="4384268"/>
            <a:ext cx="143984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6583423" y="4378486"/>
            <a:ext cx="1482822" cy="578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3003460" y="2580267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100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5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460" y="2580267"/>
                <a:ext cx="2589471" cy="646331"/>
              </a:xfrm>
              <a:prstGeom prst="rect">
                <a:avLst/>
              </a:prstGeom>
              <a:blipFill>
                <a:blip r:embed="rId3"/>
                <a:stretch>
                  <a:fillRect l="-7311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TextBox 108"/>
          <p:cNvSpPr txBox="1"/>
          <p:nvPr/>
        </p:nvSpPr>
        <p:spPr>
          <a:xfrm>
            <a:off x="5028153" y="2575402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20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3200420" y="5513087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50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5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20" y="5513087"/>
                <a:ext cx="2589471" cy="646331"/>
              </a:xfrm>
              <a:prstGeom prst="rect">
                <a:avLst/>
              </a:prstGeom>
              <a:blipFill>
                <a:blip r:embed="rId4"/>
                <a:stretch>
                  <a:fillRect l="-7059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/>
          <p:cNvSpPr txBox="1"/>
          <p:nvPr/>
        </p:nvSpPr>
        <p:spPr>
          <a:xfrm>
            <a:off x="5057264" y="5513086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3252513" y="3099147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1"/>
                    </a:solidFill>
                  </a:rPr>
                  <a:t>10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>
                    <a:solidFill>
                      <a:schemeClr val="accent1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513" y="3099147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311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22833" y="2733878"/>
            <a:ext cx="157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2"/>
                </a:solidFill>
              </a:rPr>
              <a:t>What’s the same?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387395" y="2680763"/>
            <a:ext cx="1504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2"/>
                </a:solidFill>
              </a:rPr>
              <a:t>What’s different?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98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  <p:bldP spid="72" grpId="0"/>
      <p:bldP spid="74" grpId="0"/>
      <p:bldP spid="46" grpId="0"/>
      <p:bldP spid="84" grpId="0"/>
      <p:bldP spid="85" grpId="0"/>
      <p:bldP spid="87" grpId="0"/>
      <p:bldP spid="89" grpId="0"/>
      <p:bldP spid="91" grpId="0"/>
      <p:bldP spid="99" grpId="0"/>
      <p:bldP spid="102" grpId="0"/>
      <p:bldP spid="108" grpId="0"/>
      <p:bldP spid="109" grpId="0"/>
      <p:bldP spid="110" grpId="0"/>
      <p:bldP spid="111" grpId="0"/>
      <p:bldP spid="112" grpId="0"/>
      <p:bldP spid="10" grpId="0"/>
      <p:bldP spid="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40844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94603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098449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200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11702" y="742504"/>
            <a:ext cx="59551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Estimate where 150 goes on the number line.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22959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98916" y="2135070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371702" y="2988901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12422" y="2966522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196148" y="2988901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205855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100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896526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505199" y="2988900"/>
            <a:ext cx="0" cy="66926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180768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chemeClr val="accent1"/>
                </a:solidFill>
                <a:latin typeface="Calibri" panose="020F0502020204030204"/>
              </a:rPr>
              <a:t>150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024003" y="4241597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400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2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003" y="4241597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059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5048696" y="4236732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200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020189" y="4917009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400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4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189" y="4917009"/>
                <a:ext cx="2589471" cy="646331"/>
              </a:xfrm>
              <a:prstGeom prst="rect">
                <a:avLst/>
              </a:prstGeom>
              <a:blipFill>
                <a:blip r:embed="rId6"/>
                <a:stretch>
                  <a:fillRect l="-7059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5048696" y="4917008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100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15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46" grpId="0"/>
      <p:bldP spid="77" grpId="0"/>
      <p:bldP spid="78" grpId="0"/>
      <p:bldP spid="80" grpId="0"/>
      <p:bldP spid="81" grpId="0"/>
      <p:bldP spid="82" grpId="0"/>
      <p:bldP spid="83" grpId="0"/>
      <p:bldP spid="8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0.9|1|11.2|1.1|1.2|1.4|7.2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3.4|9.2|2.9|12.6|8.7|6.9|10.3|1.2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7.5|1|0.7|0.6|3.4|4|17.1|0.8|1|0.8|9.2|1.5|7|11.2|10.3|1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6.8|6.5|11.6|11.4|6.6|9.8|1.6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.9|6|7|9|16.7|9|10.2|2.5|8|4|9.7|8.4|2.6|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|1.8|8.7|7.9|3|3.8|6.3|6|3|6.5|1.7|25.1|5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522d4c35-b548-4432-90ae-af4376e1c4b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253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Comic Sans MS</vt:lpstr>
      <vt:lpstr>KG Primary Penmanship</vt:lpstr>
      <vt:lpstr>Twinkl Cursive Looped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3_Custom Design</vt:lpstr>
      <vt:lpstr>1_Title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Ben Dawes</cp:lastModifiedBy>
  <cp:revision>223</cp:revision>
  <dcterms:created xsi:type="dcterms:W3CDTF">2019-07-05T11:02:13Z</dcterms:created>
  <dcterms:modified xsi:type="dcterms:W3CDTF">2020-09-24T15:45:23Z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