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3" r:id="rId5"/>
    <p:sldMasterId id="2147483677" r:id="rId6"/>
    <p:sldMasterId id="2147483679" r:id="rId7"/>
    <p:sldMasterId id="2147483682" r:id="rId8"/>
    <p:sldMasterId id="2147483685" r:id="rId9"/>
    <p:sldMasterId id="2147483687" r:id="rId10"/>
  </p:sldMasterIdLst>
  <p:notesMasterIdLst>
    <p:notesMasterId r:id="rId20"/>
  </p:notesMasterIdLst>
  <p:sldIdLst>
    <p:sldId id="296" r:id="rId11"/>
    <p:sldId id="311" r:id="rId12"/>
    <p:sldId id="324" r:id="rId13"/>
    <p:sldId id="312" r:id="rId14"/>
    <p:sldId id="315" r:id="rId15"/>
    <p:sldId id="318" r:id="rId16"/>
    <p:sldId id="319" r:id="rId17"/>
    <p:sldId id="320" r:id="rId18"/>
    <p:sldId id="32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25" autoAdjust="0"/>
    <p:restoredTop sz="94694"/>
  </p:normalViewPr>
  <p:slideViewPr>
    <p:cSldViewPr snapToGrid="0" snapToObjects="1">
      <p:cViewPr varScale="1">
        <p:scale>
          <a:sx n="105" d="100"/>
          <a:sy n="105" d="100"/>
        </p:scale>
        <p:origin x="2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24/09/2020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1, 2 and 3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04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24/09/2020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286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1, 2 and 3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113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634670BB-6BE0-8F4F-A2E1-506C97C3530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45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omputer&#10;&#10;Description automatically generated">
            <a:extLst>
              <a:ext uri="{FF2B5EF4-FFF2-40B4-BE49-F238E27FC236}">
                <a16:creationId xmlns:a16="http://schemas.microsoft.com/office/drawing/2014/main" id="{F1F9FB75-2361-044D-8BC0-87797F0B3CD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729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5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Relationship Id="rId5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Relationship Id="rId5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Relationship Id="rId5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6409" y="2254433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Complete the missing numbers.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Complete the number track.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1,000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4) 10,000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5262979"/>
              </a:xfrm>
              <a:prstGeom prst="rect">
                <a:avLst/>
              </a:prstGeom>
              <a:blipFill>
                <a:blip r:embed="rId6"/>
                <a:stretch>
                  <a:fillRect l="-1626" t="-11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579546"/>
              </p:ext>
            </p:extLst>
          </p:nvPr>
        </p:nvGraphicFramePr>
        <p:xfrm>
          <a:off x="1382264" y="1022853"/>
          <a:ext cx="6246444" cy="664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074">
                  <a:extLst>
                    <a:ext uri="{9D8B030D-6E8A-4147-A177-3AD203B41FA5}">
                      <a16:colId xmlns:a16="http://schemas.microsoft.com/office/drawing/2014/main" val="661789732"/>
                    </a:ext>
                  </a:extLst>
                </a:gridCol>
                <a:gridCol w="1041074">
                  <a:extLst>
                    <a:ext uri="{9D8B030D-6E8A-4147-A177-3AD203B41FA5}">
                      <a16:colId xmlns:a16="http://schemas.microsoft.com/office/drawing/2014/main" val="2498674024"/>
                    </a:ext>
                  </a:extLst>
                </a:gridCol>
                <a:gridCol w="1041074">
                  <a:extLst>
                    <a:ext uri="{9D8B030D-6E8A-4147-A177-3AD203B41FA5}">
                      <a16:colId xmlns:a16="http://schemas.microsoft.com/office/drawing/2014/main" val="765934999"/>
                    </a:ext>
                  </a:extLst>
                </a:gridCol>
                <a:gridCol w="1041074">
                  <a:extLst>
                    <a:ext uri="{9D8B030D-6E8A-4147-A177-3AD203B41FA5}">
                      <a16:colId xmlns:a16="http://schemas.microsoft.com/office/drawing/2014/main" val="459081652"/>
                    </a:ext>
                  </a:extLst>
                </a:gridCol>
                <a:gridCol w="1041074">
                  <a:extLst>
                    <a:ext uri="{9D8B030D-6E8A-4147-A177-3AD203B41FA5}">
                      <a16:colId xmlns:a16="http://schemas.microsoft.com/office/drawing/2014/main" val="2466883255"/>
                    </a:ext>
                  </a:extLst>
                </a:gridCol>
                <a:gridCol w="1041074">
                  <a:extLst>
                    <a:ext uri="{9D8B030D-6E8A-4147-A177-3AD203B41FA5}">
                      <a16:colId xmlns:a16="http://schemas.microsoft.com/office/drawing/2014/main" val="652429180"/>
                    </a:ext>
                  </a:extLst>
                </a:gridCol>
              </a:tblGrid>
              <a:tr h="66439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5770318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486768" y="1124215"/>
            <a:ext cx="969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1,000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83856" y="1124215"/>
            <a:ext cx="969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2,000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36436" y="1124214"/>
            <a:ext cx="969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3,000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07078" y="1124213"/>
            <a:ext cx="969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5,000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60263"/>
              </p:ext>
            </p:extLst>
          </p:nvPr>
        </p:nvGraphicFramePr>
        <p:xfrm>
          <a:off x="1382264" y="2776796"/>
          <a:ext cx="5205370" cy="664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074">
                  <a:extLst>
                    <a:ext uri="{9D8B030D-6E8A-4147-A177-3AD203B41FA5}">
                      <a16:colId xmlns:a16="http://schemas.microsoft.com/office/drawing/2014/main" val="661789732"/>
                    </a:ext>
                  </a:extLst>
                </a:gridCol>
                <a:gridCol w="1041074">
                  <a:extLst>
                    <a:ext uri="{9D8B030D-6E8A-4147-A177-3AD203B41FA5}">
                      <a16:colId xmlns:a16="http://schemas.microsoft.com/office/drawing/2014/main" val="2498674024"/>
                    </a:ext>
                  </a:extLst>
                </a:gridCol>
                <a:gridCol w="1041074">
                  <a:extLst>
                    <a:ext uri="{9D8B030D-6E8A-4147-A177-3AD203B41FA5}">
                      <a16:colId xmlns:a16="http://schemas.microsoft.com/office/drawing/2014/main" val="765934999"/>
                    </a:ext>
                  </a:extLst>
                </a:gridCol>
                <a:gridCol w="1041074">
                  <a:extLst>
                    <a:ext uri="{9D8B030D-6E8A-4147-A177-3AD203B41FA5}">
                      <a16:colId xmlns:a16="http://schemas.microsoft.com/office/drawing/2014/main" val="459081652"/>
                    </a:ext>
                  </a:extLst>
                </a:gridCol>
                <a:gridCol w="1041074">
                  <a:extLst>
                    <a:ext uri="{9D8B030D-6E8A-4147-A177-3AD203B41FA5}">
                      <a16:colId xmlns:a16="http://schemas.microsoft.com/office/drawing/2014/main" val="2466883255"/>
                    </a:ext>
                  </a:extLst>
                </a:gridCol>
              </a:tblGrid>
              <a:tr h="66439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5770318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486768" y="2878158"/>
            <a:ext cx="969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2,000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83856" y="2878158"/>
            <a:ext cx="969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4,000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51051" y="2878156"/>
            <a:ext cx="1185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10,000</a:t>
            </a:r>
          </a:p>
        </p:txBody>
      </p:sp>
    </p:spTree>
    <p:extLst>
      <p:ext uri="{BB962C8B-B14F-4D97-AF65-F5344CB8AC3E}">
        <p14:creationId xmlns:p14="http://schemas.microsoft.com/office/powerpoint/2010/main" val="1313413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Complete the missing numbers.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Complete the number track.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1,000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4) 10,000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5262979"/>
              </a:xfrm>
              <a:prstGeom prst="rect">
                <a:avLst/>
              </a:prstGeom>
              <a:blipFill>
                <a:blip r:embed="rId5"/>
                <a:stretch>
                  <a:fillRect l="-1626" t="-11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383993"/>
              </p:ext>
            </p:extLst>
          </p:nvPr>
        </p:nvGraphicFramePr>
        <p:xfrm>
          <a:off x="1382264" y="1022853"/>
          <a:ext cx="6246444" cy="664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074">
                  <a:extLst>
                    <a:ext uri="{9D8B030D-6E8A-4147-A177-3AD203B41FA5}">
                      <a16:colId xmlns:a16="http://schemas.microsoft.com/office/drawing/2014/main" val="661789732"/>
                    </a:ext>
                  </a:extLst>
                </a:gridCol>
                <a:gridCol w="1041074">
                  <a:extLst>
                    <a:ext uri="{9D8B030D-6E8A-4147-A177-3AD203B41FA5}">
                      <a16:colId xmlns:a16="http://schemas.microsoft.com/office/drawing/2014/main" val="2498674024"/>
                    </a:ext>
                  </a:extLst>
                </a:gridCol>
                <a:gridCol w="1041074">
                  <a:extLst>
                    <a:ext uri="{9D8B030D-6E8A-4147-A177-3AD203B41FA5}">
                      <a16:colId xmlns:a16="http://schemas.microsoft.com/office/drawing/2014/main" val="765934999"/>
                    </a:ext>
                  </a:extLst>
                </a:gridCol>
                <a:gridCol w="1041074">
                  <a:extLst>
                    <a:ext uri="{9D8B030D-6E8A-4147-A177-3AD203B41FA5}">
                      <a16:colId xmlns:a16="http://schemas.microsoft.com/office/drawing/2014/main" val="459081652"/>
                    </a:ext>
                  </a:extLst>
                </a:gridCol>
                <a:gridCol w="1041074">
                  <a:extLst>
                    <a:ext uri="{9D8B030D-6E8A-4147-A177-3AD203B41FA5}">
                      <a16:colId xmlns:a16="http://schemas.microsoft.com/office/drawing/2014/main" val="2466883255"/>
                    </a:ext>
                  </a:extLst>
                </a:gridCol>
                <a:gridCol w="1041074">
                  <a:extLst>
                    <a:ext uri="{9D8B030D-6E8A-4147-A177-3AD203B41FA5}">
                      <a16:colId xmlns:a16="http://schemas.microsoft.com/office/drawing/2014/main" val="652429180"/>
                    </a:ext>
                  </a:extLst>
                </a:gridCol>
              </a:tblGrid>
              <a:tr h="66439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577031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86768" y="1124215"/>
            <a:ext cx="969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1,000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83856" y="1124215"/>
            <a:ext cx="969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2,000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36436" y="1124214"/>
            <a:ext cx="969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3,000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07078" y="1124213"/>
            <a:ext cx="969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5,000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252110"/>
              </p:ext>
            </p:extLst>
          </p:nvPr>
        </p:nvGraphicFramePr>
        <p:xfrm>
          <a:off x="1382264" y="2776796"/>
          <a:ext cx="5205370" cy="664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074">
                  <a:extLst>
                    <a:ext uri="{9D8B030D-6E8A-4147-A177-3AD203B41FA5}">
                      <a16:colId xmlns:a16="http://schemas.microsoft.com/office/drawing/2014/main" val="661789732"/>
                    </a:ext>
                  </a:extLst>
                </a:gridCol>
                <a:gridCol w="1041074">
                  <a:extLst>
                    <a:ext uri="{9D8B030D-6E8A-4147-A177-3AD203B41FA5}">
                      <a16:colId xmlns:a16="http://schemas.microsoft.com/office/drawing/2014/main" val="2498674024"/>
                    </a:ext>
                  </a:extLst>
                </a:gridCol>
                <a:gridCol w="1041074">
                  <a:extLst>
                    <a:ext uri="{9D8B030D-6E8A-4147-A177-3AD203B41FA5}">
                      <a16:colId xmlns:a16="http://schemas.microsoft.com/office/drawing/2014/main" val="765934999"/>
                    </a:ext>
                  </a:extLst>
                </a:gridCol>
                <a:gridCol w="1041074">
                  <a:extLst>
                    <a:ext uri="{9D8B030D-6E8A-4147-A177-3AD203B41FA5}">
                      <a16:colId xmlns:a16="http://schemas.microsoft.com/office/drawing/2014/main" val="459081652"/>
                    </a:ext>
                  </a:extLst>
                </a:gridCol>
                <a:gridCol w="1041074">
                  <a:extLst>
                    <a:ext uri="{9D8B030D-6E8A-4147-A177-3AD203B41FA5}">
                      <a16:colId xmlns:a16="http://schemas.microsoft.com/office/drawing/2014/main" val="2466883255"/>
                    </a:ext>
                  </a:extLst>
                </a:gridCol>
              </a:tblGrid>
              <a:tr h="66439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5770318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486768" y="2878158"/>
            <a:ext cx="969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2,000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83856" y="2878158"/>
            <a:ext cx="969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4,000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51051" y="2878156"/>
            <a:ext cx="1185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10,000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0255" y="1124212"/>
            <a:ext cx="1030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4,000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59658" y="1124215"/>
            <a:ext cx="1030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6,000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49123" y="2878158"/>
            <a:ext cx="1030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6,000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06531" y="2885536"/>
            <a:ext cx="1030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8,000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46553" y="3767406"/>
            <a:ext cx="1030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100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00262" y="4607302"/>
            <a:ext cx="1030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1,000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645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822959" y="2957817"/>
            <a:ext cx="7215607" cy="669261"/>
            <a:chOff x="850232" y="3272589"/>
            <a:chExt cx="7579894" cy="577516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850232" y="3568859"/>
              <a:ext cx="757187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850232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843012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608221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2366210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3124199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3882188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4640177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39816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156155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914144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7672133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653907" y="3572131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524784" y="3572131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1,000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235332" y="3572131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100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953406" y="3572131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200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674702" y="3572131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300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386283" y="3572131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400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111512" y="3572131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500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850974" y="3572131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600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547737" y="3572131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700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287199" y="3572131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800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984547" y="3572131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900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58673" y="904447"/>
            <a:ext cx="8000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Complete the number line.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822959" y="2552129"/>
            <a:ext cx="7207971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998916" y="2128604"/>
            <a:ext cx="930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1,000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813127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1536872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2260617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2984362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3708107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4431852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5155597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5879342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6603087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7326834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2528501" y="4810811"/>
                <a:ext cx="307695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1,000 </a:t>
                </a:r>
                <a14:m>
                  <m:oMath xmlns:m="http://schemas.openxmlformats.org/officeDocument/2006/math">
                    <m:r>
                      <a:rPr lang="en-GB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600" dirty="0"/>
                  <a:t> 10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8501" y="4810811"/>
                <a:ext cx="3076955" cy="646331"/>
              </a:xfrm>
              <a:prstGeom prst="rect">
                <a:avLst/>
              </a:prstGeom>
              <a:blipFill>
                <a:blip r:embed="rId5"/>
                <a:stretch>
                  <a:fillRect l="-6139" t="-14151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TextBox 81"/>
          <p:cNvSpPr txBox="1"/>
          <p:nvPr/>
        </p:nvSpPr>
        <p:spPr>
          <a:xfrm>
            <a:off x="5206531" y="4810810"/>
            <a:ext cx="947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100</a:t>
            </a:r>
            <a:endParaRPr lang="en-GB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463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5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75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25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70" grpId="0"/>
      <p:bldP spid="81" grpId="0"/>
      <p:bldP spid="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757644" y="2957817"/>
            <a:ext cx="7215607" cy="669261"/>
            <a:chOff x="850232" y="3272589"/>
            <a:chExt cx="7579894" cy="577516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850232" y="3568859"/>
              <a:ext cx="757187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850232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843012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608221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2366210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3124199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3882188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4640177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39816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156155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914144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7672133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588592" y="3585779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406684" y="3585779"/>
            <a:ext cx="8977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10,000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066647" y="3585779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1,000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792511" y="3585779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2,000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507063" y="3585779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3,000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243752" y="3585779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4,000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958447" y="3585779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5,000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672129" y="3585779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6,000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397418" y="3585779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7,000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122729" y="3585779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8,000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784137" y="3585779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9,000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58673" y="904447"/>
            <a:ext cx="8000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Complete the number line.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57644" y="2552129"/>
            <a:ext cx="7207971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933601" y="2128604"/>
            <a:ext cx="1166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10,000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47812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1471557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2195302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2919047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3642792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4366537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5090282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5814027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6537772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7261519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2528501" y="4810811"/>
                <a:ext cx="307695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10,000 </a:t>
                </a:r>
                <a14:m>
                  <m:oMath xmlns:m="http://schemas.openxmlformats.org/officeDocument/2006/math">
                    <m:r>
                      <a:rPr lang="en-GB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600" dirty="0"/>
                  <a:t> 10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8501" y="4810811"/>
                <a:ext cx="3076955" cy="646331"/>
              </a:xfrm>
              <a:prstGeom prst="rect">
                <a:avLst/>
              </a:prstGeom>
              <a:blipFill>
                <a:blip r:embed="rId5"/>
                <a:stretch>
                  <a:fillRect l="-6139" t="-14151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TextBox 81"/>
          <p:cNvSpPr txBox="1"/>
          <p:nvPr/>
        </p:nvSpPr>
        <p:spPr>
          <a:xfrm>
            <a:off x="5297971" y="4810810"/>
            <a:ext cx="1468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1,000</a:t>
            </a:r>
            <a:endParaRPr lang="en-GB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452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5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75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25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70" grpId="0"/>
      <p:bldP spid="81" grpId="0"/>
      <p:bldP spid="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/>
          <p:cNvCxnSpPr/>
          <p:nvPr/>
        </p:nvCxnSpPr>
        <p:spPr>
          <a:xfrm>
            <a:off x="757644" y="3301153"/>
            <a:ext cx="720797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57644" y="2957817"/>
            <a:ext cx="0" cy="66926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973251" y="2957817"/>
            <a:ext cx="0" cy="66926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479204" y="2957817"/>
            <a:ext cx="0" cy="66926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200765" y="2957817"/>
            <a:ext cx="0" cy="66926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922325" y="2957817"/>
            <a:ext cx="0" cy="66926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643885" y="2957817"/>
            <a:ext cx="0" cy="66926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365446" y="2957817"/>
            <a:ext cx="0" cy="66926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087006" y="2957817"/>
            <a:ext cx="0" cy="66926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808566" y="2957817"/>
            <a:ext cx="0" cy="66926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530127" y="2957817"/>
            <a:ext cx="0" cy="66926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251687" y="2957817"/>
            <a:ext cx="0" cy="66926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88592" y="355848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406684" y="3558483"/>
            <a:ext cx="8977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10,000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99213" y="626385"/>
            <a:ext cx="6223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Place 2,500 on the number line.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792511" y="355848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2,000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07063" y="3558483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3,000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18440" y="4281083"/>
            <a:ext cx="6223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500 is half of 1,000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58825" y="4895960"/>
            <a:ext cx="7142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2,500 is halfway between 2,000 and 3,000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585441" y="2155371"/>
            <a:ext cx="0" cy="114578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208010" y="1829650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2,500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01197" y="4281082"/>
            <a:ext cx="70644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solidFill>
                  <a:prstClr val="black"/>
                </a:solidFill>
                <a:latin typeface="Calibri" panose="020F0502020204030204"/>
              </a:rPr>
              <a:t>The </a:t>
            </a:r>
            <a:r>
              <a:rPr lang="en-GB" sz="3200" noProof="0" dirty="0" err="1">
                <a:solidFill>
                  <a:prstClr val="black"/>
                </a:solidFill>
                <a:latin typeface="Calibri" panose="020F0502020204030204"/>
              </a:rPr>
              <a:t>previou</a:t>
            </a:r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s multiple of 1,000 is 2,000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14095" y="4881688"/>
            <a:ext cx="6432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solidFill>
                  <a:prstClr val="black"/>
                </a:solidFill>
                <a:latin typeface="Calibri" panose="020F0502020204030204"/>
              </a:rPr>
              <a:t>The next</a:t>
            </a:r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 multiple of 1,000 is 3,000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246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5" grpId="0"/>
      <p:bldP spid="26" grpId="0"/>
      <p:bldP spid="26" grpId="1"/>
      <p:bldP spid="27" grpId="0"/>
      <p:bldP spid="2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822959" y="2957817"/>
            <a:ext cx="7215607" cy="669261"/>
            <a:chOff x="850232" y="3272589"/>
            <a:chExt cx="7579894" cy="577516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850232" y="3568859"/>
              <a:ext cx="757187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850232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843012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608221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366210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124199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882188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640177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39816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6156155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914144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672133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588592" y="3572131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3,000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511781" y="3572131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4,000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525743" y="3572131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3,700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42506" y="3572131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3,600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4469" y="761188"/>
            <a:ext cx="5927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Place 3,620</a:t>
            </a:r>
            <a:r>
              <a:rPr kumimoji="0" lang="en-GB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on the number line.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14589" y="4149734"/>
            <a:ext cx="6432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solidFill>
                  <a:prstClr val="black"/>
                </a:solidFill>
                <a:latin typeface="Calibri" panose="020F0502020204030204"/>
              </a:rPr>
              <a:t>The </a:t>
            </a:r>
            <a:r>
              <a:rPr lang="en-GB" sz="3200" noProof="0" dirty="0" err="1">
                <a:solidFill>
                  <a:prstClr val="black"/>
                </a:solidFill>
                <a:latin typeface="Calibri" panose="020F0502020204030204"/>
              </a:rPr>
              <a:t>previou</a:t>
            </a:r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s multiple of 100 is 3,600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243089" y="4752026"/>
            <a:ext cx="6432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solidFill>
                  <a:prstClr val="black"/>
                </a:solidFill>
                <a:latin typeface="Calibri" panose="020F0502020204030204"/>
              </a:rPr>
              <a:t>The next</a:t>
            </a:r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 multiple of 100 is 3,700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276335" y="4490218"/>
            <a:ext cx="6432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noProof="0" dirty="0">
                <a:solidFill>
                  <a:prstClr val="black"/>
                </a:solidFill>
                <a:latin typeface="Calibri" panose="020F0502020204030204"/>
              </a:rPr>
              <a:t>3,620 is closer to 3,600 than 3,700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5366844" y="2177779"/>
            <a:ext cx="0" cy="114578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989413" y="1852058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3,620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822959" y="2552129"/>
            <a:ext cx="7207971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998916" y="2128604"/>
            <a:ext cx="930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1,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000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813127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1536872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260617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2984362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708107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4431852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5155597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5879342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6603087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7326834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2704180" y="4735132"/>
                <a:ext cx="327173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1,000 </a:t>
                </a:r>
                <a14:m>
                  <m:oMath xmlns:m="http://schemas.openxmlformats.org/officeDocument/2006/math">
                    <m:r>
                      <a:rPr lang="en-GB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600" dirty="0"/>
                  <a:t> 10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4180" y="4735132"/>
                <a:ext cx="3271731" cy="646331"/>
              </a:xfrm>
              <a:prstGeom prst="rect">
                <a:avLst/>
              </a:prstGeom>
              <a:blipFill>
                <a:blip r:embed="rId5"/>
                <a:stretch>
                  <a:fillRect l="-5784" t="-15094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TextBox 73"/>
          <p:cNvSpPr txBox="1"/>
          <p:nvPr/>
        </p:nvSpPr>
        <p:spPr>
          <a:xfrm>
            <a:off x="5305215" y="4736042"/>
            <a:ext cx="947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100</a:t>
            </a:r>
            <a:endParaRPr lang="en-GB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6599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75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5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42" grpId="0"/>
      <p:bldP spid="42" grpId="1"/>
      <p:bldP spid="43" grpId="0"/>
      <p:bldP spid="43" grpId="1"/>
      <p:bldP spid="46" grpId="0"/>
      <p:bldP spid="48" grpId="0"/>
      <p:bldP spid="50" grpId="0"/>
      <p:bldP spid="50" grpId="1"/>
      <p:bldP spid="73" grpId="0"/>
      <p:bldP spid="73" grpId="1"/>
      <p:bldP spid="74" grpId="0"/>
      <p:bldP spid="7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803295" y="1483721"/>
            <a:ext cx="7215607" cy="669261"/>
            <a:chOff x="850232" y="3272589"/>
            <a:chExt cx="7579894" cy="577516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850232" y="3568859"/>
              <a:ext cx="757187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850232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843012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366210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3882188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539816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6914144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581991" y="2084387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3,000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853677" y="2084387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3,200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264128" y="2084387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3,400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726859" y="2084387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3,600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136905" y="2084387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3,800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803295" y="1078033"/>
            <a:ext cx="7207971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979253" y="648446"/>
            <a:ext cx="930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1,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000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793463" y="1353263"/>
            <a:ext cx="1447490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2240953" y="1353263"/>
            <a:ext cx="1447490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3688443" y="1353263"/>
            <a:ext cx="144421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5135933" y="1353263"/>
            <a:ext cx="1439845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6583423" y="1347481"/>
            <a:ext cx="1482822" cy="5782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/>
          <p:cNvGrpSpPr/>
          <p:nvPr/>
        </p:nvGrpSpPr>
        <p:grpSpPr>
          <a:xfrm>
            <a:off x="803295" y="4559178"/>
            <a:ext cx="7215607" cy="669262"/>
            <a:chOff x="850232" y="3272588"/>
            <a:chExt cx="7579894" cy="577517"/>
          </a:xfrm>
        </p:grpSpPr>
        <p:cxnSp>
          <p:nvCxnSpPr>
            <p:cNvPr id="60" name="Straight Connector 59"/>
            <p:cNvCxnSpPr/>
            <p:nvPr/>
          </p:nvCxnSpPr>
          <p:spPr>
            <a:xfrm>
              <a:off x="850232" y="3568859"/>
              <a:ext cx="757187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850232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843012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4640178" y="3272588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8" name="TextBox 67"/>
          <p:cNvSpPr txBox="1"/>
          <p:nvPr/>
        </p:nvSpPr>
        <p:spPr>
          <a:xfrm>
            <a:off x="581991" y="5175908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3,000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803295" y="4153492"/>
            <a:ext cx="7207971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3979253" y="3707856"/>
            <a:ext cx="930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1,000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793463" y="4428722"/>
            <a:ext cx="3617635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V="1">
            <a:off x="4411098" y="4422940"/>
            <a:ext cx="3655147" cy="5782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2751890" y="2777509"/>
                <a:ext cx="258947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1,000 </a:t>
                </a:r>
                <a14:m>
                  <m:oMath xmlns:m="http://schemas.openxmlformats.org/officeDocument/2006/math">
                    <m:r>
                      <a:rPr lang="en-GB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600" dirty="0"/>
                  <a:t> 5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1890" y="2777509"/>
                <a:ext cx="2589471" cy="646331"/>
              </a:xfrm>
              <a:prstGeom prst="rect">
                <a:avLst/>
              </a:prstGeom>
              <a:blipFill>
                <a:blip r:embed="rId5"/>
                <a:stretch>
                  <a:fillRect l="-7059" t="-15094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Box 80"/>
          <p:cNvSpPr txBox="1"/>
          <p:nvPr/>
        </p:nvSpPr>
        <p:spPr>
          <a:xfrm>
            <a:off x="5169325" y="2775857"/>
            <a:ext cx="947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200</a:t>
            </a:r>
            <a:endParaRPr lang="en-GB" sz="3600" dirty="0"/>
          </a:p>
        </p:txBody>
      </p:sp>
      <p:sp>
        <p:nvSpPr>
          <p:cNvPr id="87" name="TextBox 86"/>
          <p:cNvSpPr txBox="1"/>
          <p:nvPr/>
        </p:nvSpPr>
        <p:spPr>
          <a:xfrm>
            <a:off x="7520737" y="2084387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4,000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525903" y="5175908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4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,000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2847891" y="5458309"/>
                <a:ext cx="258947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/>
                  <a:t>1,000 </a:t>
                </a:r>
                <a14:m>
                  <m:oMath xmlns:m="http://schemas.openxmlformats.org/officeDocument/2006/math">
                    <m:r>
                      <a:rPr lang="en-GB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600" dirty="0"/>
                  <a:t> 2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7891" y="5458309"/>
                <a:ext cx="2589471" cy="646331"/>
              </a:xfrm>
              <a:prstGeom prst="rect">
                <a:avLst/>
              </a:prstGeom>
              <a:blipFill>
                <a:blip r:embed="rId6"/>
                <a:stretch>
                  <a:fillRect l="-7059" t="-14151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TextBox 89"/>
          <p:cNvSpPr txBox="1"/>
          <p:nvPr/>
        </p:nvSpPr>
        <p:spPr>
          <a:xfrm>
            <a:off x="5265326" y="5456657"/>
            <a:ext cx="947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500</a:t>
            </a:r>
            <a:endParaRPr lang="en-GB" sz="3600" dirty="0"/>
          </a:p>
        </p:txBody>
      </p:sp>
      <p:sp>
        <p:nvSpPr>
          <p:cNvPr id="91" name="TextBox 90"/>
          <p:cNvSpPr txBox="1"/>
          <p:nvPr/>
        </p:nvSpPr>
        <p:spPr>
          <a:xfrm>
            <a:off x="4002024" y="5175908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Calibri" panose="020F0502020204030204"/>
              </a:rPr>
              <a:t>3,500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5671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9" grpId="0"/>
      <p:bldP spid="50" grpId="0"/>
      <p:bldP spid="51" grpId="0"/>
      <p:bldP spid="53" grpId="0"/>
      <p:bldP spid="68" grpId="0"/>
      <p:bldP spid="74" grpId="0"/>
      <p:bldP spid="80" grpId="0"/>
      <p:bldP spid="81" grpId="0"/>
      <p:bldP spid="88" grpId="0"/>
      <p:bldP spid="89" grpId="0"/>
      <p:bldP spid="90" grpId="0"/>
      <p:bldP spid="9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/>
          <p:cNvCxnSpPr/>
          <p:nvPr/>
        </p:nvCxnSpPr>
        <p:spPr>
          <a:xfrm>
            <a:off x="757644" y="3301153"/>
            <a:ext cx="720797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57644" y="2957817"/>
            <a:ext cx="0" cy="66926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973251" y="2957817"/>
            <a:ext cx="0" cy="66926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88592" y="3585594"/>
            <a:ext cx="81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406684" y="3585594"/>
            <a:ext cx="8977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10,000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07773" y="918772"/>
            <a:ext cx="6223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Estimate the values of A and B.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156598" y="2717074"/>
            <a:ext cx="0" cy="5840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365448" y="2935634"/>
            <a:ext cx="0" cy="66926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561546" y="2957817"/>
            <a:ext cx="0" cy="66926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169350" y="2957817"/>
            <a:ext cx="0" cy="66926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2873" y="539496"/>
            <a:ext cx="747045" cy="747045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5597939" y="637602"/>
            <a:ext cx="1826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</a:rPr>
              <a:t>Have a think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957813" y="3585594"/>
            <a:ext cx="8977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5,000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192114" y="3585594"/>
            <a:ext cx="8977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2,500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830338" y="3585594"/>
            <a:ext cx="8977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7,500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009664" y="2374948"/>
            <a:ext cx="8977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A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200516" y="4378799"/>
            <a:ext cx="6223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A is approximately 2,000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229463" y="2704347"/>
            <a:ext cx="0" cy="5840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082529" y="2362221"/>
            <a:ext cx="8977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200516" y="5010650"/>
            <a:ext cx="6223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B is approximately 7,520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065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1" grpId="0"/>
      <p:bldP spid="6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1.5|6.4|1.3|7.6|5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7|3|5.9|1.8|9.3|6.6|8.6|10.1|1.4|4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5.1|5.3|2.4|8.9|8.8|7.7|7.8|1.4|1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5.1|6.6|7.9|2|1.3|1.7|12.8|0.7|7.2|8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1|2.2|3.2|4.6|3|6.4|22|4.9|6.3|11.7|0.6|11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5|1.5|2.5|4.4|3.3|4.3|4|5.5|1.3|2.5|3.9|3.2|3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4|4.9|8.1|10.8|10.8|9.4|11.5|6.4|11.8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1_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522d4c35-b548-4432-90ae-af4376e1c4b4"/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6367A9-C8B2-4733-865F-6EF92B050D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10746</TotalTime>
  <Words>242</Words>
  <Application>Microsoft Office PowerPoint</Application>
  <PresentationFormat>On-screen Show (4:3)</PresentationFormat>
  <Paragraphs>120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questions</vt:lpstr>
      <vt:lpstr>Let's learn slides</vt:lpstr>
      <vt:lpstr>Your turn</vt:lpstr>
      <vt:lpstr>Your turn activity lesson</vt:lpstr>
      <vt:lpstr>1_Let's learn slides</vt:lpstr>
      <vt:lpstr>1_Your turn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Ben Dawes</cp:lastModifiedBy>
  <cp:revision>229</cp:revision>
  <dcterms:created xsi:type="dcterms:W3CDTF">2019-07-05T11:02:13Z</dcterms:created>
  <dcterms:modified xsi:type="dcterms:W3CDTF">2020-09-24T15:52:44Z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