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y="6858000" cx="9144000"/>
  <p:notesSz cx="6799250" cy="9929800"/>
  <p:embeddedFontLst>
    <p:embeddedFont>
      <p:font typeface="Teko"/>
      <p:regular r:id="rId48"/>
      <p:bold r:id="rId49"/>
    </p:embeddedFont>
    <p:embeddedFont>
      <p:font typeface="Century Gothic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4" roundtripDataSignature="AMtx7mhnd4QGOEGL/vKkL7HfxfH6kCB9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B4DE0EE-04B7-4678-A9FA-90942A12995E}">
  <a:tblStyle styleId="{3B4DE0EE-04B7-4678-A9FA-90942A12995E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BE9"/>
          </a:solidFill>
        </a:fill>
      </a:tcStyle>
    </a:wholeTbl>
    <a:band1H>
      <a:tcTxStyle/>
      <a:tcStyle>
        <a:fill>
          <a:solidFill>
            <a:srgbClr val="CAD6D1"/>
          </a:solidFill>
        </a:fill>
      </a:tcStyle>
    </a:band1H>
    <a:band2H>
      <a:tcTxStyle/>
    </a:band2H>
    <a:band1V>
      <a:tcTxStyle/>
      <a:tcStyle>
        <a:fill>
          <a:solidFill>
            <a:srgbClr val="CAD6D1"/>
          </a:solidFill>
        </a:fill>
      </a:tcStyle>
    </a:band1V>
    <a:band2V>
      <a:tcTxStyle/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Teko-regular.fntdata"/><Relationship Id="rId47" Type="http://schemas.openxmlformats.org/officeDocument/2006/relationships/slide" Target="slides/slide41.xml"/><Relationship Id="rId49" Type="http://schemas.openxmlformats.org/officeDocument/2006/relationships/font" Target="fonts/Tek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CenturyGothic-bold.fntdata"/><Relationship Id="rId50" Type="http://schemas.openxmlformats.org/officeDocument/2006/relationships/font" Target="fonts/CenturyGothic-regular.fntdata"/><Relationship Id="rId53" Type="http://schemas.openxmlformats.org/officeDocument/2006/relationships/font" Target="fonts/CenturyGothic-boldItalic.fntdata"/><Relationship Id="rId52" Type="http://schemas.openxmlformats.org/officeDocument/2006/relationships/font" Target="fonts/CenturyGothic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54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347" cy="49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1342" y="0"/>
            <a:ext cx="2946347" cy="49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66813" y="1241425"/>
            <a:ext cx="4465637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/>
          <p:nvPr>
            <p:ph idx="2" type="sldImg"/>
          </p:nvPr>
        </p:nvSpPr>
        <p:spPr>
          <a:xfrm>
            <a:off x="1166813" y="1241425"/>
            <a:ext cx="4465637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http://www.archive.org/stream/cautionarytalesf00belluoft#page/n5/mode/2up (online copy).</a:t>
            </a:r>
            <a:endParaRPr/>
          </a:p>
        </p:txBody>
      </p:sp>
      <p:sp>
        <p:nvSpPr>
          <p:cNvPr id="93" name="Google Shape;93;p1:notes"/>
          <p:cNvSpPr txBox="1"/>
          <p:nvPr>
            <p:ph idx="12" type="sldNum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/>
          <p:nvPr>
            <p:ph idx="2" type="sldImg"/>
          </p:nvPr>
        </p:nvSpPr>
        <p:spPr>
          <a:xfrm>
            <a:off x="1166813" y="1241425"/>
            <a:ext cx="4465637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0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70" name="Google Shape;170;p10:notes"/>
          <p:cNvSpPr txBox="1"/>
          <p:nvPr>
            <p:ph idx="12" type="sldNum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/>
          <p:nvPr>
            <p:ph idx="2" type="sldImg"/>
          </p:nvPr>
        </p:nvSpPr>
        <p:spPr>
          <a:xfrm>
            <a:off x="1166813" y="1241425"/>
            <a:ext cx="4465637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11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83" name="Google Shape;183;p11:notes"/>
          <p:cNvSpPr txBox="1"/>
          <p:nvPr>
            <p:ph idx="12" type="sldNum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/>
          <p:nvPr>
            <p:ph idx="2" type="sldImg"/>
          </p:nvPr>
        </p:nvSpPr>
        <p:spPr>
          <a:xfrm>
            <a:off x="1166813" y="1241425"/>
            <a:ext cx="4465637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2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Give chn either </a:t>
            </a:r>
            <a:r>
              <a:rPr b="1" i="0" lang="en-GB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Matilda</a:t>
            </a:r>
            <a:r>
              <a:rPr b="0" i="0" lang="en-GB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 or </a:t>
            </a:r>
            <a:r>
              <a:rPr b="1" i="0" lang="en-GB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Jim </a:t>
            </a:r>
            <a:r>
              <a:rPr b="0" i="0" lang="en-GB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&amp; distribute copies of poems.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Chn reread poem and look for evidence that defends and challenges their point of view for one of the questions (HA choose two questions).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Chn record ideas, evidence &amp; connectives linked to discussion in books.</a:t>
            </a:r>
            <a:endParaRPr/>
          </a:p>
        </p:txBody>
      </p:sp>
      <p:sp>
        <p:nvSpPr>
          <p:cNvPr id="191" name="Google Shape;191;p12:notes"/>
          <p:cNvSpPr txBox="1"/>
          <p:nvPr>
            <p:ph idx="12" type="sldNum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3:notes"/>
          <p:cNvSpPr/>
          <p:nvPr>
            <p:ph idx="2" type="sldImg"/>
          </p:nvPr>
        </p:nvSpPr>
        <p:spPr>
          <a:xfrm>
            <a:off x="1166813" y="1241425"/>
            <a:ext cx="4465637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4:notes"/>
          <p:cNvSpPr/>
          <p:nvPr>
            <p:ph idx="2" type="sldImg"/>
          </p:nvPr>
        </p:nvSpPr>
        <p:spPr>
          <a:xfrm>
            <a:off x="1166813" y="1241425"/>
            <a:ext cx="4465637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5:notes"/>
          <p:cNvSpPr/>
          <p:nvPr>
            <p:ph idx="2" type="sldImg"/>
          </p:nvPr>
        </p:nvSpPr>
        <p:spPr>
          <a:xfrm>
            <a:off x="1166813" y="1241425"/>
            <a:ext cx="4465637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6:notes"/>
          <p:cNvSpPr/>
          <p:nvPr>
            <p:ph idx="2" type="sldImg"/>
          </p:nvPr>
        </p:nvSpPr>
        <p:spPr>
          <a:xfrm>
            <a:off x="1166813" y="1241425"/>
            <a:ext cx="4465637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:notes"/>
          <p:cNvSpPr/>
          <p:nvPr>
            <p:ph idx="2" type="sldImg"/>
          </p:nvPr>
        </p:nvSpPr>
        <p:spPr>
          <a:xfrm>
            <a:off x="1166813" y="1241425"/>
            <a:ext cx="4465637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17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Write '</a:t>
            </a:r>
            <a:r>
              <a:rPr b="0" i="0" lang="en-GB" sz="1200" u="sng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the boy</a:t>
            </a:r>
            <a:r>
              <a:rPr b="0" i="0" lang="en-GB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'. Quickly identify the noun and ask chn to generate a range of adjectives to describe the boy. Say that we could write a list of noun phrases (adjective+ noun) but this is quite repetitive and long-winded.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In order to convey rich language concisely, the chn will be practising creating expanded noun phrases.</a:t>
            </a:r>
            <a:endParaRPr/>
          </a:p>
        </p:txBody>
      </p:sp>
      <p:sp>
        <p:nvSpPr>
          <p:cNvPr id="233" name="Google Shape;233;p17:notes"/>
          <p:cNvSpPr txBox="1"/>
          <p:nvPr>
            <p:ph idx="12" type="sldNum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:notes"/>
          <p:cNvSpPr/>
          <p:nvPr>
            <p:ph idx="2" type="sldImg"/>
          </p:nvPr>
        </p:nvSpPr>
        <p:spPr>
          <a:xfrm>
            <a:off x="1166813" y="1241425"/>
            <a:ext cx="4465637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8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Display 'Building Dreadful Descriptions', emphasising that these are not complete sentences but are phrases that could be replaced with a pronoun.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Challenge chn to write sentences about dreadful characters and what they do, using expanded noun phrases. They could use the 'Building Dreadful Descriptions' chart as a starting point but encourage them to generate adjectives which develop their own particular character.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Share some examples and 'test' them by replacing with an adjective. Encourage improvement of any mediocre word choices or repetition. Ask chn to work with a partner to share writing and improve. Chn should keep ideas as a source for Wednesday's writing.</a:t>
            </a:r>
            <a:endParaRPr/>
          </a:p>
        </p:txBody>
      </p:sp>
      <p:sp>
        <p:nvSpPr>
          <p:cNvPr id="243" name="Google Shape;243;p18:notes"/>
          <p:cNvSpPr txBox="1"/>
          <p:nvPr>
            <p:ph idx="12" type="sldNum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9:notes"/>
          <p:cNvSpPr/>
          <p:nvPr>
            <p:ph idx="2" type="sldImg"/>
          </p:nvPr>
        </p:nvSpPr>
        <p:spPr>
          <a:xfrm>
            <a:off x="1166813" y="1241425"/>
            <a:ext cx="4465637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/>
          <p:nvPr>
            <p:ph idx="2" type="sldImg"/>
          </p:nvPr>
        </p:nvSpPr>
        <p:spPr>
          <a:xfrm>
            <a:off x="1166813" y="1241425"/>
            <a:ext cx="4465637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00" name="Google Shape;100;p2:notes"/>
          <p:cNvSpPr txBox="1"/>
          <p:nvPr>
            <p:ph idx="12" type="sldNum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0:notes"/>
          <p:cNvSpPr/>
          <p:nvPr>
            <p:ph idx="2" type="sldImg"/>
          </p:nvPr>
        </p:nvSpPr>
        <p:spPr>
          <a:xfrm>
            <a:off x="1166813" y="1241425"/>
            <a:ext cx="4465637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20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0:notes"/>
          <p:cNvSpPr txBox="1"/>
          <p:nvPr>
            <p:ph idx="12" type="sldNum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1:notes"/>
          <p:cNvSpPr/>
          <p:nvPr>
            <p:ph idx="2" type="sldImg"/>
          </p:nvPr>
        </p:nvSpPr>
        <p:spPr>
          <a:xfrm>
            <a:off x="1166813" y="1241425"/>
            <a:ext cx="4465637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2:notes"/>
          <p:cNvSpPr/>
          <p:nvPr>
            <p:ph idx="2" type="sldImg"/>
          </p:nvPr>
        </p:nvSpPr>
        <p:spPr>
          <a:xfrm>
            <a:off x="1166813" y="1241425"/>
            <a:ext cx="4465637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22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2:notes"/>
          <p:cNvSpPr txBox="1"/>
          <p:nvPr>
            <p:ph idx="12" type="sldNum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3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3:notes"/>
          <p:cNvSpPr/>
          <p:nvPr>
            <p:ph idx="2" type="sldImg"/>
          </p:nvPr>
        </p:nvSpPr>
        <p:spPr>
          <a:xfrm>
            <a:off x="1166813" y="1241425"/>
            <a:ext cx="4465637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4:notes"/>
          <p:cNvSpPr/>
          <p:nvPr>
            <p:ph idx="2" type="sldImg"/>
          </p:nvPr>
        </p:nvSpPr>
        <p:spPr>
          <a:xfrm>
            <a:off x="1166813" y="1241425"/>
            <a:ext cx="4465637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24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Consider the two examples and get the children to discuss and suggest improvements to highlight misconceptions. There are options to embed clauses, remove capital letters, add commas and hyphens. </a:t>
            </a:r>
            <a:endParaRPr/>
          </a:p>
        </p:txBody>
      </p:sp>
      <p:sp>
        <p:nvSpPr>
          <p:cNvPr id="285" name="Google Shape;285;p24:notes"/>
          <p:cNvSpPr txBox="1"/>
          <p:nvPr>
            <p:ph idx="12" type="sldNum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5:notes"/>
          <p:cNvSpPr/>
          <p:nvPr>
            <p:ph idx="2" type="sldImg"/>
          </p:nvPr>
        </p:nvSpPr>
        <p:spPr>
          <a:xfrm>
            <a:off x="1166813" y="1241425"/>
            <a:ext cx="4465637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25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Read </a:t>
            </a:r>
            <a:r>
              <a:rPr b="1" i="0" lang="en-GB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Henry King</a:t>
            </a:r>
            <a:r>
              <a:rPr b="0" i="0" lang="en-GB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.</a:t>
            </a:r>
            <a:endParaRPr/>
          </a:p>
        </p:txBody>
      </p:sp>
      <p:sp>
        <p:nvSpPr>
          <p:cNvPr id="293" name="Google Shape;293;p25:notes"/>
          <p:cNvSpPr txBox="1"/>
          <p:nvPr>
            <p:ph idx="12" type="sldNum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6:notes"/>
          <p:cNvSpPr/>
          <p:nvPr>
            <p:ph idx="2" type="sldImg"/>
          </p:nvPr>
        </p:nvSpPr>
        <p:spPr>
          <a:xfrm>
            <a:off x="1166813" y="1241425"/>
            <a:ext cx="4465637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26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Remind chn about the purpose of these cautionary poems and establish that they all follow a similar 3-part structure: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Belloc's style uses hyperbole to create exaggerated characters and reactions. The silly tone keeps the poem light &amp; amusing.</a:t>
            </a:r>
            <a:endParaRPr/>
          </a:p>
        </p:txBody>
      </p:sp>
      <p:sp>
        <p:nvSpPr>
          <p:cNvPr id="302" name="Google Shape;302;p26:notes"/>
          <p:cNvSpPr txBox="1"/>
          <p:nvPr>
            <p:ph idx="12" type="sldNum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7:notes"/>
          <p:cNvSpPr/>
          <p:nvPr>
            <p:ph idx="2" type="sldImg"/>
          </p:nvPr>
        </p:nvSpPr>
        <p:spPr>
          <a:xfrm>
            <a:off x="1166813" y="1241425"/>
            <a:ext cx="4465637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27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312" name="Google Shape;312;p27:notes"/>
          <p:cNvSpPr txBox="1"/>
          <p:nvPr>
            <p:ph idx="12" type="sldNum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8:notes"/>
          <p:cNvSpPr/>
          <p:nvPr>
            <p:ph idx="2" type="sldImg"/>
          </p:nvPr>
        </p:nvSpPr>
        <p:spPr>
          <a:xfrm>
            <a:off x="1166813" y="1241425"/>
            <a:ext cx="4465637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28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321" name="Google Shape;321;p28:notes"/>
          <p:cNvSpPr txBox="1"/>
          <p:nvPr>
            <p:ph idx="12" type="sldNum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9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9:notes"/>
          <p:cNvSpPr/>
          <p:nvPr>
            <p:ph idx="2" type="sldImg"/>
          </p:nvPr>
        </p:nvSpPr>
        <p:spPr>
          <a:xfrm>
            <a:off x="1166813" y="1241425"/>
            <a:ext cx="4465637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66813" y="1241425"/>
            <a:ext cx="4465637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0:notes"/>
          <p:cNvSpPr/>
          <p:nvPr>
            <p:ph idx="2" type="sldImg"/>
          </p:nvPr>
        </p:nvSpPr>
        <p:spPr>
          <a:xfrm>
            <a:off x="1166813" y="1241425"/>
            <a:ext cx="4465637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p30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335" name="Google Shape;335;p30:notes"/>
          <p:cNvSpPr txBox="1"/>
          <p:nvPr>
            <p:ph idx="12" type="sldNum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1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1:notes"/>
          <p:cNvSpPr/>
          <p:nvPr>
            <p:ph idx="2" type="sldImg"/>
          </p:nvPr>
        </p:nvSpPr>
        <p:spPr>
          <a:xfrm>
            <a:off x="1166813" y="1241425"/>
            <a:ext cx="4465637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2:notes"/>
          <p:cNvSpPr/>
          <p:nvPr>
            <p:ph idx="2" type="sldImg"/>
          </p:nvPr>
        </p:nvSpPr>
        <p:spPr>
          <a:xfrm>
            <a:off x="1166813" y="1241425"/>
            <a:ext cx="4465637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32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349" name="Google Shape;349;p32:notes"/>
          <p:cNvSpPr txBox="1"/>
          <p:nvPr>
            <p:ph idx="12" type="sldNum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3:notes"/>
          <p:cNvSpPr/>
          <p:nvPr>
            <p:ph idx="2" type="sldImg"/>
          </p:nvPr>
        </p:nvSpPr>
        <p:spPr>
          <a:xfrm>
            <a:off x="1166813" y="1241425"/>
            <a:ext cx="4465637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p33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Model drafting some lines for a cautionary tale.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Model trying different words at the end of line for ease of rhyming using AABB rhyme scheme, noting that Belloc did not always find the best rhyme (foible/able, theatre/later) and saying the line aloud to check for rhythm.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Chn can use openers from Belloc's poems and trawl for useful rhyming word pairs.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Model leaving tricky lines for later and adding adjectives to create expanded noun phrases.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Remind chn that this is a draft and it is important to get ideas down first, then later tweaking for rhyme, rhythm &amp; vocabulary choice.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LA: adult support and work in partners. </a:t>
            </a:r>
            <a:endParaRPr/>
          </a:p>
        </p:txBody>
      </p:sp>
      <p:sp>
        <p:nvSpPr>
          <p:cNvPr id="357" name="Google Shape;357;p33:notes"/>
          <p:cNvSpPr txBox="1"/>
          <p:nvPr>
            <p:ph idx="12" type="sldNum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4:notes"/>
          <p:cNvSpPr/>
          <p:nvPr>
            <p:ph idx="2" type="sldImg"/>
          </p:nvPr>
        </p:nvSpPr>
        <p:spPr>
          <a:xfrm>
            <a:off x="1166813" y="1241425"/>
            <a:ext cx="4465637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p34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376" name="Google Shape;376;p34:notes"/>
          <p:cNvSpPr txBox="1"/>
          <p:nvPr>
            <p:ph idx="12" type="sldNum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5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5:notes"/>
          <p:cNvSpPr/>
          <p:nvPr>
            <p:ph idx="2" type="sldImg"/>
          </p:nvPr>
        </p:nvSpPr>
        <p:spPr>
          <a:xfrm>
            <a:off x="1166813" y="1241425"/>
            <a:ext cx="4465637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6:notes"/>
          <p:cNvSpPr/>
          <p:nvPr>
            <p:ph idx="2" type="sldImg"/>
          </p:nvPr>
        </p:nvSpPr>
        <p:spPr>
          <a:xfrm>
            <a:off x="1166813" y="1241425"/>
            <a:ext cx="4465637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36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INSET DAY</a:t>
            </a:r>
            <a:endParaRPr/>
          </a:p>
        </p:txBody>
      </p:sp>
      <p:sp>
        <p:nvSpPr>
          <p:cNvPr id="392" name="Google Shape;392;p36:notes"/>
          <p:cNvSpPr txBox="1"/>
          <p:nvPr>
            <p:ph idx="12" type="sldNum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7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7:notes"/>
          <p:cNvSpPr/>
          <p:nvPr>
            <p:ph idx="2" type="sldImg"/>
          </p:nvPr>
        </p:nvSpPr>
        <p:spPr>
          <a:xfrm>
            <a:off x="1166813" y="1241425"/>
            <a:ext cx="4465637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8:notes"/>
          <p:cNvSpPr/>
          <p:nvPr>
            <p:ph idx="2" type="sldImg"/>
          </p:nvPr>
        </p:nvSpPr>
        <p:spPr>
          <a:xfrm>
            <a:off x="1166813" y="1241425"/>
            <a:ext cx="4465637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p38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Display a promising piece of writing from last session (scanned or enlarged).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Pick out features focused on during the last 2 sessions (structure, language choice, rhythm, rhyme) &amp; agree what works well.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With permission, model rewriting the first few lines, discussing improvements.</a:t>
            </a:r>
            <a:endParaRPr/>
          </a:p>
        </p:txBody>
      </p:sp>
      <p:sp>
        <p:nvSpPr>
          <p:cNvPr id="405" name="Google Shape;405;p38:notes"/>
          <p:cNvSpPr txBox="1"/>
          <p:nvPr>
            <p:ph idx="12" type="sldNum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9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9:notes"/>
          <p:cNvSpPr/>
          <p:nvPr>
            <p:ph idx="2" type="sldImg"/>
          </p:nvPr>
        </p:nvSpPr>
        <p:spPr>
          <a:xfrm>
            <a:off x="1166813" y="1241425"/>
            <a:ext cx="4465637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66813" y="1241425"/>
            <a:ext cx="4465637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14" name="Google Shape;114;p4:notes"/>
          <p:cNvSpPr txBox="1"/>
          <p:nvPr>
            <p:ph idx="12" type="sldNum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:notes"/>
          <p:cNvSpPr/>
          <p:nvPr>
            <p:ph idx="2" type="sldImg"/>
          </p:nvPr>
        </p:nvSpPr>
        <p:spPr>
          <a:xfrm>
            <a:off x="1166813" y="1241425"/>
            <a:ext cx="4465637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p40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40:notes"/>
          <p:cNvSpPr txBox="1"/>
          <p:nvPr>
            <p:ph idx="12" type="sldNum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1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41:notes"/>
          <p:cNvSpPr/>
          <p:nvPr>
            <p:ph idx="2" type="sldImg"/>
          </p:nvPr>
        </p:nvSpPr>
        <p:spPr>
          <a:xfrm>
            <a:off x="1166813" y="1241425"/>
            <a:ext cx="4465637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/>
          <p:nvPr>
            <p:ph idx="2" type="sldImg"/>
          </p:nvPr>
        </p:nvSpPr>
        <p:spPr>
          <a:xfrm>
            <a:off x="1166813" y="1241425"/>
            <a:ext cx="4465637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Display and share </a:t>
            </a:r>
            <a:r>
              <a:rPr b="1" i="0" lang="en-GB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Matilda </a:t>
            </a:r>
            <a:r>
              <a:rPr b="0" i="0" lang="en-GB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(</a:t>
            </a:r>
            <a:r>
              <a:rPr b="0" i="1" lang="en-GB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see resources</a:t>
            </a:r>
            <a:r>
              <a:rPr b="0" i="0" lang="en-GB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). Discuss first impressions. Check understanding.</a:t>
            </a:r>
            <a:endParaRPr/>
          </a:p>
        </p:txBody>
      </p:sp>
      <p:sp>
        <p:nvSpPr>
          <p:cNvPr id="121" name="Google Shape;121;p5:notes"/>
          <p:cNvSpPr txBox="1"/>
          <p:nvPr>
            <p:ph idx="12" type="sldNum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/>
          <p:nvPr>
            <p:ph idx="2" type="sldImg"/>
          </p:nvPr>
        </p:nvSpPr>
        <p:spPr>
          <a:xfrm>
            <a:off x="1166813" y="1241425"/>
            <a:ext cx="4465637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27" name="Google Shape;127;p6:notes"/>
          <p:cNvSpPr txBox="1"/>
          <p:nvPr>
            <p:ph idx="12" type="sldNum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/>
          <p:nvPr>
            <p:ph idx="2" type="sldImg"/>
          </p:nvPr>
        </p:nvSpPr>
        <p:spPr>
          <a:xfrm>
            <a:off x="1166813" y="1241425"/>
            <a:ext cx="4465637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Ask chn if they think this poem was intended to be taken seriously. What clues are there?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E.g. Use of hyperbole, no sympathetic characters, irony &amp; effect of regular rhyme and rhythm to create a sing-song effect.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38" name="Google Shape;138;p7:notes"/>
          <p:cNvSpPr txBox="1"/>
          <p:nvPr>
            <p:ph idx="12" type="sldNum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/>
          <p:nvPr>
            <p:ph idx="2" type="sldImg"/>
          </p:nvPr>
        </p:nvSpPr>
        <p:spPr>
          <a:xfrm>
            <a:off x="1166813" y="1241425"/>
            <a:ext cx="4465637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46" name="Google Shape;146;p8:notes"/>
          <p:cNvSpPr txBox="1"/>
          <p:nvPr>
            <p:ph idx="12" type="sldNum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/>
          <p:nvPr>
            <p:ph idx="2" type="sldImg"/>
          </p:nvPr>
        </p:nvSpPr>
        <p:spPr>
          <a:xfrm>
            <a:off x="1166813" y="1241425"/>
            <a:ext cx="4465637" cy="33512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9:notes"/>
          <p:cNvSpPr txBox="1"/>
          <p:nvPr>
            <p:ph idx="1" type="body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eko"/>
              <a:buNone/>
            </a:pPr>
            <a:r>
              <a:rPr b="0" i="0" lang="en-GB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Display and share </a:t>
            </a:r>
            <a:r>
              <a:rPr b="1" i="0" lang="en-GB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Jim</a:t>
            </a:r>
            <a:r>
              <a:rPr b="0" i="1" lang="en-GB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 </a:t>
            </a:r>
            <a:r>
              <a:rPr b="0" i="0" lang="en-GB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(</a:t>
            </a:r>
            <a:r>
              <a:rPr b="0" i="1" lang="en-GB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see resources</a:t>
            </a:r>
            <a:r>
              <a:rPr b="0" i="0" lang="en-GB" sz="12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). What similarities are there? Explain that these poems are parodies of earlier cautionary poetry which was designed to teach the reader a moral lesson.</a:t>
            </a:r>
            <a:endParaRPr/>
          </a:p>
        </p:txBody>
      </p:sp>
      <p:sp>
        <p:nvSpPr>
          <p:cNvPr id="164" name="Google Shape;164;p9:notes"/>
          <p:cNvSpPr txBox="1"/>
          <p:nvPr>
            <p:ph idx="12" type="sldNum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3"/>
          <p:cNvSpPr txBox="1"/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eko"/>
              <a:buNone/>
              <a:defRPr sz="5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3"/>
          <p:cNvSpPr txBox="1"/>
          <p:nvPr>
            <p:ph idx="1" type="subTitle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2040"/>
              <a:buNone/>
              <a:defRPr>
                <a:solidFill>
                  <a:srgbClr val="6D7278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919293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rgbClr val="919293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919293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919293"/>
                </a:solidFill>
              </a:defRPr>
            </a:lvl5pPr>
            <a:lvl6pPr lvl="5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919293"/>
                </a:solidFill>
              </a:defRPr>
            </a:lvl6pPr>
            <a:lvl7pPr lvl="6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919293"/>
                </a:solidFill>
              </a:defRPr>
            </a:lvl7pPr>
            <a:lvl8pPr lvl="7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919293"/>
                </a:solidFill>
              </a:defRPr>
            </a:lvl8pPr>
            <a:lvl9pPr lvl="8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919293"/>
                </a:solidFill>
              </a:defRPr>
            </a:lvl9pPr>
          </a:lstStyle>
          <a:p/>
        </p:txBody>
      </p:sp>
      <p:sp>
        <p:nvSpPr>
          <p:cNvPr id="20" name="Google Shape;20;p43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3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3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3" name="Google Shape;23;p43"/>
          <p:cNvCxnSpPr/>
          <p:nvPr/>
        </p:nvCxnSpPr>
        <p:spPr>
          <a:xfrm>
            <a:off x="685800" y="3398520"/>
            <a:ext cx="7848600" cy="1588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2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2"/>
          <p:cNvSpPr txBox="1"/>
          <p:nvPr>
            <p:ph idx="1" type="body"/>
          </p:nvPr>
        </p:nvSpPr>
        <p:spPr>
          <a:xfrm rot="5400000">
            <a:off x="2133600" y="-76200"/>
            <a:ext cx="48768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52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2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2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3"/>
          <p:cNvSpPr txBox="1"/>
          <p:nvPr>
            <p:ph type="title"/>
          </p:nvPr>
        </p:nvSpPr>
        <p:spPr>
          <a:xfrm rot="5400000">
            <a:off x="4724400" y="2514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53"/>
          <p:cNvSpPr txBox="1"/>
          <p:nvPr>
            <p:ph idx="1" type="body"/>
          </p:nvPr>
        </p:nvSpPr>
        <p:spPr>
          <a:xfrm rot="5400000">
            <a:off x="533400" y="533400"/>
            <a:ext cx="58674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53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53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53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4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4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44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4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4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5"/>
          <p:cNvSpPr txBox="1"/>
          <p:nvPr>
            <p:ph type="title"/>
          </p:nvPr>
        </p:nvSpPr>
        <p:spPr>
          <a:xfrm>
            <a:off x="722313" y="2362200"/>
            <a:ext cx="7772400" cy="22002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Teko"/>
              <a:buNone/>
              <a:defRPr b="0" sz="48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5"/>
          <p:cNvSpPr txBox="1"/>
          <p:nvPr>
            <p:ph idx="1" type="body"/>
          </p:nvPr>
        </p:nvSpPr>
        <p:spPr>
          <a:xfrm>
            <a:off x="722313" y="462686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040"/>
              <a:buNone/>
              <a:defRPr sz="24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Google Shape;33;p45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5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5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6" name="Google Shape;36;p45"/>
          <p:cNvCxnSpPr/>
          <p:nvPr/>
        </p:nvCxnSpPr>
        <p:spPr>
          <a:xfrm>
            <a:off x="731520" y="4599432"/>
            <a:ext cx="7848600" cy="1588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6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6"/>
          <p:cNvSpPr txBox="1"/>
          <p:nvPr>
            <p:ph idx="1" type="body"/>
          </p:nvPr>
        </p:nvSpPr>
        <p:spPr>
          <a:xfrm>
            <a:off x="457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9730" lvl="0" marL="457200" algn="l"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46"/>
          <p:cNvSpPr txBox="1"/>
          <p:nvPr>
            <p:ph idx="2" type="body"/>
          </p:nvPr>
        </p:nvSpPr>
        <p:spPr>
          <a:xfrm>
            <a:off x="4648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9730" lvl="0" marL="457200" algn="l"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46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6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6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7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eko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7"/>
          <p:cNvSpPr txBox="1"/>
          <p:nvPr>
            <p:ph idx="1" type="body"/>
          </p:nvPr>
        </p:nvSpPr>
        <p:spPr>
          <a:xfrm>
            <a:off x="45720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700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47"/>
          <p:cNvSpPr txBox="1"/>
          <p:nvPr>
            <p:ph idx="2" type="body"/>
          </p:nvPr>
        </p:nvSpPr>
        <p:spPr>
          <a:xfrm>
            <a:off x="457200" y="2438400"/>
            <a:ext cx="393192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8140" lvl="0" marL="45720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2000"/>
            </a:lvl2pPr>
            <a:lvl3pPr indent="-331469" lvl="2" marL="1371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47"/>
          <p:cNvSpPr txBox="1"/>
          <p:nvPr>
            <p:ph idx="3" type="body"/>
          </p:nvPr>
        </p:nvSpPr>
        <p:spPr>
          <a:xfrm>
            <a:off x="475488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700"/>
              <a:buNone/>
              <a:defRPr b="0" i="0" sz="2000">
                <a:solidFill>
                  <a:schemeClr val="dk2"/>
                </a:solidFill>
                <a:latin typeface="Teko"/>
                <a:ea typeface="Teko"/>
                <a:cs typeface="Teko"/>
                <a:sym typeface="Teko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47"/>
          <p:cNvSpPr txBox="1"/>
          <p:nvPr>
            <p:ph idx="4" type="body"/>
          </p:nvPr>
        </p:nvSpPr>
        <p:spPr>
          <a:xfrm>
            <a:off x="4754880" y="2438400"/>
            <a:ext cx="393192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8140" lvl="0" marL="45720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2000"/>
            </a:lvl2pPr>
            <a:lvl3pPr indent="-331469" lvl="2" marL="1371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47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7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7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3" name="Google Shape;53;p47"/>
          <p:cNvCxnSpPr/>
          <p:nvPr/>
        </p:nvCxnSpPr>
        <p:spPr>
          <a:xfrm rot="5400000">
            <a:off x="2217817" y="4045823"/>
            <a:ext cx="4709160" cy="794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8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8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8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8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9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9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9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0"/>
          <p:cNvSpPr txBox="1"/>
          <p:nvPr>
            <p:ph type="title"/>
          </p:nvPr>
        </p:nvSpPr>
        <p:spPr>
          <a:xfrm>
            <a:off x="457200" y="792080"/>
            <a:ext cx="2139696" cy="12618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eko"/>
              <a:buNone/>
              <a:defRPr b="0"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50"/>
          <p:cNvSpPr txBox="1"/>
          <p:nvPr>
            <p:ph idx="1" type="body"/>
          </p:nvPr>
        </p:nvSpPr>
        <p:spPr>
          <a:xfrm>
            <a:off x="2971800" y="792080"/>
            <a:ext cx="5715000" cy="5577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1320" lvl="0" marL="457200" algn="l">
              <a:spcBef>
                <a:spcPts val="640"/>
              </a:spcBef>
              <a:spcAft>
                <a:spcPts val="0"/>
              </a:spcAft>
              <a:buSzPts val="2720"/>
              <a:buChar char="•"/>
              <a:defRPr sz="3200"/>
            </a:lvl1pPr>
            <a:lvl2pPr indent="-379730" lvl="1" marL="914400" algn="l"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2pPr>
            <a:lvl3pPr indent="-365760" lvl="2" marL="1371600" algn="l">
              <a:spcBef>
                <a:spcPts val="480"/>
              </a:spcBef>
              <a:spcAft>
                <a:spcPts val="0"/>
              </a:spcAft>
              <a:buSzPts val="216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50"/>
          <p:cNvSpPr txBox="1"/>
          <p:nvPr>
            <p:ph idx="2" type="body"/>
          </p:nvPr>
        </p:nvSpPr>
        <p:spPr>
          <a:xfrm>
            <a:off x="457201" y="2130552"/>
            <a:ext cx="2139696" cy="4243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19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50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50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50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70" name="Google Shape;70;p50"/>
          <p:cNvCxnSpPr/>
          <p:nvPr/>
        </p:nvCxnSpPr>
        <p:spPr>
          <a:xfrm rot="5400000">
            <a:off x="-13116" y="3580206"/>
            <a:ext cx="5577840" cy="1588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1"/>
          <p:cNvSpPr txBox="1"/>
          <p:nvPr>
            <p:ph type="title"/>
          </p:nvPr>
        </p:nvSpPr>
        <p:spPr>
          <a:xfrm>
            <a:off x="457200" y="792480"/>
            <a:ext cx="2142680" cy="1264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eko"/>
              <a:buNone/>
              <a:defRPr b="0"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1"/>
          <p:cNvSpPr/>
          <p:nvPr>
            <p:ph idx="2" type="pic"/>
          </p:nvPr>
        </p:nvSpPr>
        <p:spPr>
          <a:xfrm>
            <a:off x="2858610" y="838201"/>
            <a:ext cx="5904390" cy="5500456"/>
          </a:xfrm>
          <a:prstGeom prst="rect">
            <a:avLst/>
          </a:prstGeom>
          <a:solidFill>
            <a:schemeClr val="lt2"/>
          </a:solidFill>
          <a:ln cap="flat" cmpd="sng" w="762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12700">
              <a:srgbClr val="000000">
                <a:alpha val="58823"/>
              </a:srgbClr>
            </a:outerShdw>
          </a:effectLst>
        </p:spPr>
      </p:sp>
      <p:sp>
        <p:nvSpPr>
          <p:cNvPr id="74" name="Google Shape;74;p51"/>
          <p:cNvSpPr txBox="1"/>
          <p:nvPr>
            <p:ph idx="1" type="body"/>
          </p:nvPr>
        </p:nvSpPr>
        <p:spPr>
          <a:xfrm>
            <a:off x="457200" y="2133600"/>
            <a:ext cx="2139696" cy="4242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19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51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1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1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1" name="Google Shape;11;p42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eko"/>
              <a:buNone/>
              <a:defRPr b="0" i="0" sz="4000" u="none" cap="none" strike="noStrike">
                <a:solidFill>
                  <a:schemeClr val="dk2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42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814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indent="-3365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2pPr>
            <a:lvl3pPr indent="-331469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5pPr>
            <a:lvl6pPr indent="-311150" lvl="5" marL="27432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1150" lvl="6" marL="32004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1150" lvl="7" marL="36576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1150" lvl="8" marL="41148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42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4" name="Google Shape;14;p42"/>
          <p:cNvSpPr txBox="1"/>
          <p:nvPr>
            <p:ph idx="10" type="dt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42"/>
          <p:cNvSpPr txBox="1"/>
          <p:nvPr>
            <p:ph idx="11" type="ftr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42"/>
          <p:cNvSpPr txBox="1"/>
          <p:nvPr>
            <p:ph idx="12" type="sldNum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jpg"/><Relationship Id="rId4" Type="http://schemas.openxmlformats.org/officeDocument/2006/relationships/image" Target="../media/image16.jpg"/><Relationship Id="rId5" Type="http://schemas.openxmlformats.org/officeDocument/2006/relationships/image" Target="../media/image1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jpg"/><Relationship Id="rId4" Type="http://schemas.openxmlformats.org/officeDocument/2006/relationships/image" Target="../media/image1.jpg"/><Relationship Id="rId5" Type="http://schemas.openxmlformats.org/officeDocument/2006/relationships/image" Target="../media/image2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www.poetry4kids.com/rhymes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www.poetry4kids.com/rhymes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jpg"/><Relationship Id="rId4" Type="http://schemas.openxmlformats.org/officeDocument/2006/relationships/image" Target="../media/image25.png"/><Relationship Id="rId5" Type="http://schemas.openxmlformats.org/officeDocument/2006/relationships/image" Target="../media/image26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8.jpg"/><Relationship Id="rId4" Type="http://schemas.openxmlformats.org/officeDocument/2006/relationships/image" Target="../media/image22.jpg"/><Relationship Id="rId5" Type="http://schemas.openxmlformats.org/officeDocument/2006/relationships/image" Target="../media/image2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3.png"/><Relationship Id="rId6" Type="http://schemas.openxmlformats.org/officeDocument/2006/relationships/image" Target="../media/image11.png"/><Relationship Id="rId7" Type="http://schemas.openxmlformats.org/officeDocument/2006/relationships/image" Target="../media/image13.png"/><Relationship Id="rId8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eko"/>
              <a:buNone/>
            </a:pPr>
            <a:r>
              <a:rPr lang="en-GB">
                <a:latin typeface="Teko"/>
                <a:ea typeface="Teko"/>
                <a:cs typeface="Teko"/>
                <a:sym typeface="Teko"/>
              </a:rPr>
              <a:t>THE </a:t>
            </a:r>
            <a:r>
              <a:rPr b="1" lang="en-GB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CAUTIONARY</a:t>
            </a:r>
            <a:r>
              <a:rPr lang="en-GB">
                <a:latin typeface="Teko"/>
                <a:ea typeface="Teko"/>
                <a:cs typeface="Teko"/>
                <a:sym typeface="Teko"/>
              </a:rPr>
              <a:t> TALES OF</a:t>
            </a:r>
            <a:endParaRPr/>
          </a:p>
        </p:txBody>
      </p:sp>
      <p:sp>
        <p:nvSpPr>
          <p:cNvPr id="96" name="Google Shape;96;p1"/>
          <p:cNvSpPr txBox="1"/>
          <p:nvPr>
            <p:ph idx="1" type="subTitle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rPr lang="en-GB">
                <a:latin typeface="Teko"/>
                <a:ea typeface="Teko"/>
                <a:cs typeface="Teko"/>
                <a:sym typeface="Teko"/>
              </a:rPr>
              <a:t>Hilaire Belloc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60"/>
              <a:buNone/>
            </a:pPr>
            <a:r>
              <a:rPr b="1" lang="en-GB" sz="3600">
                <a:latin typeface="Teko"/>
                <a:ea typeface="Teko"/>
                <a:cs typeface="Teko"/>
                <a:sym typeface="Teko"/>
              </a:rPr>
              <a:t>Draw a mind map of each character/group of characters: what do you think of them?</a:t>
            </a:r>
            <a:endParaRPr/>
          </a:p>
        </p:txBody>
      </p:sp>
      <p:sp>
        <p:nvSpPr>
          <p:cNvPr id="173" name="Google Shape;173;p10"/>
          <p:cNvSpPr txBox="1"/>
          <p:nvPr/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2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00000"/>
              <a:buFont typeface="Teko"/>
              <a:buNone/>
            </a:pPr>
            <a: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Monday 31</a:t>
            </a:r>
            <a:r>
              <a:rPr b="1" baseline="30000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st</a:t>
            </a:r>
            <a: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 January 2022</a:t>
            </a:r>
            <a:b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</a:br>
            <a:b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</a:br>
            <a:r>
              <a:rPr b="1" i="0" lang="en-GB" sz="4000">
                <a:solidFill>
                  <a:srgbClr val="007B5F"/>
                </a:solidFill>
                <a:latin typeface="Teko"/>
                <a:ea typeface="Teko"/>
                <a:cs typeface="Teko"/>
                <a:sym typeface="Teko"/>
              </a:rPr>
              <a:t>LO: Prepare and present a point of view</a:t>
            </a:r>
            <a:endParaRPr b="1" i="0" sz="4000">
              <a:solidFill>
                <a:srgbClr val="007B5F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74" name="Google Shape;174;p10"/>
          <p:cNvSpPr/>
          <p:nvPr/>
        </p:nvSpPr>
        <p:spPr>
          <a:xfrm>
            <a:off x="1527400" y="3429000"/>
            <a:ext cx="61106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rPr>
              <a:t>Lion</a:t>
            </a:r>
            <a:endParaRPr sz="24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175;p10"/>
          <p:cNvSpPr/>
          <p:nvPr/>
        </p:nvSpPr>
        <p:spPr>
          <a:xfrm>
            <a:off x="2260713" y="5069962"/>
            <a:ext cx="57099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rPr>
              <a:t>Jim</a:t>
            </a:r>
            <a:endParaRPr sz="24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" name="Google Shape;176;p10"/>
          <p:cNvSpPr/>
          <p:nvPr/>
        </p:nvSpPr>
        <p:spPr>
          <a:xfrm>
            <a:off x="6587081" y="3219665"/>
            <a:ext cx="156645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rPr>
              <a:t>Mum and Dad</a:t>
            </a:r>
            <a:endParaRPr sz="24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p10"/>
          <p:cNvSpPr/>
          <p:nvPr/>
        </p:nvSpPr>
        <p:spPr>
          <a:xfrm>
            <a:off x="4885974" y="4693444"/>
            <a:ext cx="81785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rPr>
              <a:t>Nurse</a:t>
            </a:r>
            <a:endParaRPr sz="24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178;p10"/>
          <p:cNvSpPr/>
          <p:nvPr/>
        </p:nvSpPr>
        <p:spPr>
          <a:xfrm>
            <a:off x="3754147" y="2988832"/>
            <a:ext cx="13628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rPr>
              <a:t>Zoo Keeper</a:t>
            </a:r>
            <a:endParaRPr sz="24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10"/>
          <p:cNvSpPr/>
          <p:nvPr/>
        </p:nvSpPr>
        <p:spPr>
          <a:xfrm>
            <a:off x="6847950" y="4992813"/>
            <a:ext cx="9717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rPr>
              <a:t>Friends</a:t>
            </a:r>
            <a:endParaRPr sz="24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60"/>
              <a:buNone/>
            </a:pPr>
            <a:r>
              <a:rPr lang="en-GB" sz="3600">
                <a:latin typeface="Teko"/>
                <a:ea typeface="Teko"/>
                <a:cs typeface="Teko"/>
                <a:sym typeface="Teko"/>
              </a:rPr>
              <a:t>What similarities are there?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SzPts val="3060"/>
              <a:buNone/>
            </a:pPr>
            <a:r>
              <a:t/>
            </a:r>
            <a:endParaRPr sz="3600">
              <a:latin typeface="Teko"/>
              <a:ea typeface="Teko"/>
              <a:cs typeface="Teko"/>
              <a:sym typeface="Teko"/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SzPts val="3060"/>
              <a:buNone/>
            </a:pPr>
            <a:r>
              <a:t/>
            </a:r>
            <a:endParaRPr sz="3600">
              <a:latin typeface="Teko"/>
              <a:ea typeface="Teko"/>
              <a:cs typeface="Teko"/>
              <a:sym typeface="Teko"/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SzPts val="3060"/>
              <a:buNone/>
            </a:pPr>
            <a:r>
              <a:rPr lang="en-GB" sz="3600">
                <a:latin typeface="Teko"/>
                <a:ea typeface="Teko"/>
                <a:cs typeface="Teko"/>
                <a:sym typeface="Teko"/>
              </a:rPr>
              <a:t>These poems are </a:t>
            </a:r>
            <a:r>
              <a:rPr b="1" lang="en-GB" sz="3600">
                <a:latin typeface="Teko"/>
                <a:ea typeface="Teko"/>
                <a:cs typeface="Teko"/>
                <a:sym typeface="Teko"/>
              </a:rPr>
              <a:t>parodies</a:t>
            </a:r>
            <a:r>
              <a:rPr lang="en-GB" sz="3600">
                <a:latin typeface="Teko"/>
                <a:ea typeface="Teko"/>
                <a:cs typeface="Teko"/>
                <a:sym typeface="Teko"/>
              </a:rPr>
              <a:t> of earlier cautionary poetry, which was designed to teach the reader a moral lesson.</a:t>
            </a: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5372100" y="1600200"/>
            <a:ext cx="3314700" cy="1681843"/>
          </a:xfrm>
          <a:prstGeom prst="wedgeRoundRectCallout">
            <a:avLst>
              <a:gd fmla="val -88321" name="adj1"/>
              <a:gd fmla="val 76092" name="adj2"/>
              <a:gd fmla="val 16667" name="adj3"/>
            </a:avLst>
          </a:prstGeom>
          <a:solidFill>
            <a:srgbClr val="D0DE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007B5F"/>
                </a:solidFill>
                <a:latin typeface="Teko"/>
                <a:ea typeface="Teko"/>
                <a:cs typeface="Teko"/>
                <a:sym typeface="Teko"/>
              </a:rPr>
              <a:t>Parody</a:t>
            </a:r>
            <a:r>
              <a:rPr lang="en-GB" sz="2400">
                <a:solidFill>
                  <a:srgbClr val="007B5F"/>
                </a:solidFill>
                <a:latin typeface="Teko"/>
                <a:ea typeface="Teko"/>
                <a:cs typeface="Teko"/>
                <a:sym typeface="Teko"/>
              </a:rPr>
              <a:t>: an imitation of the style of a particular writer, artist or genre with deliberate exaggeration for comic effect.</a:t>
            </a:r>
            <a:endParaRPr/>
          </a:p>
        </p:txBody>
      </p:sp>
      <p:sp>
        <p:nvSpPr>
          <p:cNvPr id="187" name="Google Shape;187;p11"/>
          <p:cNvSpPr txBox="1"/>
          <p:nvPr/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2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00000"/>
              <a:buFont typeface="Teko"/>
              <a:buNone/>
            </a:pPr>
            <a: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Monday 31</a:t>
            </a:r>
            <a:r>
              <a:rPr b="1" baseline="30000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st</a:t>
            </a:r>
            <a: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 January 2022</a:t>
            </a:r>
            <a:b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</a:br>
            <a:b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</a:br>
            <a:r>
              <a:rPr b="1" i="0" lang="en-GB" sz="4000">
                <a:solidFill>
                  <a:srgbClr val="007B5F"/>
                </a:solidFill>
                <a:latin typeface="Teko"/>
                <a:ea typeface="Teko"/>
                <a:cs typeface="Teko"/>
                <a:sym typeface="Teko"/>
              </a:rPr>
              <a:t>LO: Prepare and present a point of view</a:t>
            </a:r>
            <a:endParaRPr b="1" i="0" sz="4000">
              <a:solidFill>
                <a:srgbClr val="007B5F"/>
              </a:solidFill>
              <a:latin typeface="Teko"/>
              <a:ea typeface="Teko"/>
              <a:cs typeface="Teko"/>
              <a:sym typeface="Tek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GB">
                <a:latin typeface="Teko"/>
                <a:ea typeface="Teko"/>
                <a:cs typeface="Teko"/>
                <a:sym typeface="Teko"/>
              </a:rPr>
              <a:t>Re-read the poem you have been given with your partner.</a:t>
            </a:r>
            <a:endParaRPr/>
          </a:p>
          <a:p>
            <a:pPr indent="-182880" lvl="0" marL="182880" rtl="0" algn="l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GB">
                <a:latin typeface="Teko"/>
                <a:ea typeface="Teko"/>
                <a:cs typeface="Teko"/>
                <a:sym typeface="Teko"/>
              </a:rPr>
              <a:t>Look for evidence to </a:t>
            </a:r>
            <a:r>
              <a:rPr b="1" lang="en-GB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defend</a:t>
            </a:r>
            <a:r>
              <a:rPr lang="en-GB">
                <a:latin typeface="Teko"/>
                <a:ea typeface="Teko"/>
                <a:cs typeface="Teko"/>
                <a:sym typeface="Teko"/>
              </a:rPr>
              <a:t> (</a:t>
            </a:r>
            <a:r>
              <a:rPr b="1" lang="en-GB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support</a:t>
            </a:r>
            <a:r>
              <a:rPr lang="en-GB">
                <a:latin typeface="Teko"/>
                <a:ea typeface="Teko"/>
                <a:cs typeface="Teko"/>
                <a:sym typeface="Teko"/>
              </a:rPr>
              <a:t>) or </a:t>
            </a:r>
            <a:r>
              <a:rPr b="1" lang="en-GB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challenge</a:t>
            </a:r>
            <a:r>
              <a:rPr lang="en-GB">
                <a:latin typeface="Teko"/>
                <a:ea typeface="Teko"/>
                <a:cs typeface="Teko"/>
                <a:sym typeface="Teko"/>
              </a:rPr>
              <a:t> (</a:t>
            </a:r>
            <a:r>
              <a:rPr b="1" lang="en-GB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go against</a:t>
            </a:r>
            <a:r>
              <a:rPr lang="en-GB">
                <a:latin typeface="Teko"/>
                <a:ea typeface="Teko"/>
                <a:cs typeface="Teko"/>
                <a:sym typeface="Teko"/>
              </a:rPr>
              <a:t>) </a:t>
            </a:r>
            <a:br>
              <a:rPr lang="en-GB">
                <a:latin typeface="Teko"/>
                <a:ea typeface="Teko"/>
                <a:cs typeface="Teko"/>
                <a:sym typeface="Teko"/>
              </a:rPr>
            </a:br>
            <a:r>
              <a:rPr lang="en-GB">
                <a:latin typeface="Teko"/>
                <a:ea typeface="Teko"/>
                <a:cs typeface="Teko"/>
                <a:sym typeface="Teko"/>
              </a:rPr>
              <a:t>your point of view for one of the questions below.</a:t>
            </a:r>
            <a:endParaRPr/>
          </a:p>
          <a:p>
            <a:pPr indent="-182880" lvl="0" marL="182880" rtl="0" algn="l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b="1" i="1" lang="en-GB">
                <a:solidFill>
                  <a:srgbClr val="757070"/>
                </a:solidFill>
                <a:latin typeface="Teko"/>
                <a:ea typeface="Teko"/>
                <a:cs typeface="Teko"/>
                <a:sym typeface="Teko"/>
              </a:rPr>
              <a:t>Extension </a:t>
            </a:r>
            <a:r>
              <a:rPr lang="en-GB">
                <a:latin typeface="Teko"/>
                <a:ea typeface="Teko"/>
                <a:cs typeface="Teko"/>
                <a:sym typeface="Teko"/>
              </a:rPr>
              <a:t>– choose at least two questions to explore.</a:t>
            </a:r>
            <a:endParaRPr/>
          </a:p>
        </p:txBody>
      </p:sp>
      <p:sp>
        <p:nvSpPr>
          <p:cNvPr id="194" name="Google Shape;194;p12"/>
          <p:cNvSpPr/>
          <p:nvPr/>
        </p:nvSpPr>
        <p:spPr>
          <a:xfrm>
            <a:off x="504378" y="3657475"/>
            <a:ext cx="1701050" cy="999923"/>
          </a:xfrm>
          <a:prstGeom prst="wedgeRectCallout">
            <a:avLst>
              <a:gd fmla="val -65029" name="adj1"/>
              <a:gd fmla="val 93231" name="adj2"/>
            </a:avLst>
          </a:prstGeom>
          <a:solidFill>
            <a:schemeClr val="dk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br" dir="2700000" dist="25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Are the fire brigade in Matilda really noble?</a:t>
            </a:r>
            <a:endParaRPr/>
          </a:p>
        </p:txBody>
      </p:sp>
      <p:sp>
        <p:nvSpPr>
          <p:cNvPr id="195" name="Google Shape;195;p12"/>
          <p:cNvSpPr/>
          <p:nvPr/>
        </p:nvSpPr>
        <p:spPr>
          <a:xfrm>
            <a:off x="2477064" y="3657474"/>
            <a:ext cx="1701050" cy="999923"/>
          </a:xfrm>
          <a:prstGeom prst="wedgeRectCallout">
            <a:avLst>
              <a:gd fmla="val -65029" name="adj1"/>
              <a:gd fmla="val 93231" name="adj2"/>
            </a:avLst>
          </a:prstGeom>
          <a:solidFill>
            <a:schemeClr val="dk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br" dir="2700000" dist="25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Is Matilda's aunt really wise?</a:t>
            </a:r>
            <a:endParaRPr/>
          </a:p>
        </p:txBody>
      </p:sp>
      <p:sp>
        <p:nvSpPr>
          <p:cNvPr id="196" name="Google Shape;196;p12"/>
          <p:cNvSpPr/>
          <p:nvPr/>
        </p:nvSpPr>
        <p:spPr>
          <a:xfrm>
            <a:off x="4449750" y="3657473"/>
            <a:ext cx="1701050" cy="999923"/>
          </a:xfrm>
          <a:prstGeom prst="wedgeRectCallout">
            <a:avLst>
              <a:gd fmla="val -65029" name="adj1"/>
              <a:gd fmla="val 93231" name="adj2"/>
            </a:avLst>
          </a:prstGeom>
          <a:solidFill>
            <a:schemeClr val="dk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br" dir="2700000" dist="25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Is the reader expected to feel sad about Matilda's fate?</a:t>
            </a:r>
            <a:endParaRPr/>
          </a:p>
        </p:txBody>
      </p:sp>
      <p:sp>
        <p:nvSpPr>
          <p:cNvPr id="197" name="Google Shape;197;p12"/>
          <p:cNvSpPr/>
          <p:nvPr/>
        </p:nvSpPr>
        <p:spPr>
          <a:xfrm>
            <a:off x="1300453" y="5231368"/>
            <a:ext cx="1809950" cy="999923"/>
          </a:xfrm>
          <a:prstGeom prst="wedgeRectCallout">
            <a:avLst>
              <a:gd fmla="val 75922" name="adj1"/>
              <a:gd fmla="val 105102" name="adj2"/>
            </a:avLst>
          </a:prstGeom>
          <a:solidFill>
            <a:srgbClr val="025A47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br" dir="2700000" dist="25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Who is to blame for Jim being eaten by the lion?</a:t>
            </a:r>
            <a:endParaRPr/>
          </a:p>
        </p:txBody>
      </p:sp>
      <p:sp>
        <p:nvSpPr>
          <p:cNvPr id="198" name="Google Shape;198;p12"/>
          <p:cNvSpPr/>
          <p:nvPr/>
        </p:nvSpPr>
        <p:spPr>
          <a:xfrm>
            <a:off x="3415025" y="5231366"/>
            <a:ext cx="1885250" cy="999923"/>
          </a:xfrm>
          <a:prstGeom prst="wedgeRectCallout">
            <a:avLst>
              <a:gd fmla="val 62507" name="adj1"/>
              <a:gd fmla="val 104036" name="adj2"/>
            </a:avLst>
          </a:prstGeom>
          <a:solidFill>
            <a:srgbClr val="025A47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br" dir="2700000" dist="25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Is the reader supposed to feel upset by Jim's 'miserable end'?</a:t>
            </a:r>
            <a:endParaRPr/>
          </a:p>
        </p:txBody>
      </p:sp>
      <p:sp>
        <p:nvSpPr>
          <p:cNvPr id="199" name="Google Shape;199;p12"/>
          <p:cNvSpPr/>
          <p:nvPr/>
        </p:nvSpPr>
        <p:spPr>
          <a:xfrm>
            <a:off x="7110804" y="1154007"/>
            <a:ext cx="1909117" cy="2585323"/>
          </a:xfrm>
          <a:prstGeom prst="rect">
            <a:avLst/>
          </a:prstGeom>
          <a:solidFill>
            <a:srgbClr val="D0DEB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54585A"/>
                </a:solidFill>
                <a:latin typeface="Teko"/>
                <a:ea typeface="Teko"/>
                <a:cs typeface="Teko"/>
                <a:sym typeface="Teko"/>
              </a:rPr>
              <a:t>My debate question:</a:t>
            </a:r>
            <a:endParaRPr b="1" sz="1800">
              <a:solidFill>
                <a:srgbClr val="54585A"/>
              </a:solidFill>
              <a:latin typeface="Teko"/>
              <a:ea typeface="Teko"/>
              <a:cs typeface="Teko"/>
              <a:sym typeface="Tek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54585A"/>
                </a:solidFill>
                <a:latin typeface="Teko"/>
                <a:ea typeface="Teko"/>
                <a:cs typeface="Teko"/>
                <a:sym typeface="Teko"/>
              </a:rPr>
              <a:t> </a:t>
            </a:r>
            <a:endParaRPr b="1" sz="1800">
              <a:solidFill>
                <a:srgbClr val="54585A"/>
              </a:solidFill>
              <a:latin typeface="Teko"/>
              <a:ea typeface="Teko"/>
              <a:cs typeface="Teko"/>
              <a:sym typeface="Tek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54585A"/>
                </a:solidFill>
                <a:latin typeface="Teko"/>
                <a:ea typeface="Teko"/>
                <a:cs typeface="Teko"/>
                <a:sym typeface="Teko"/>
              </a:rPr>
              <a:t>My answer:</a:t>
            </a:r>
            <a:endParaRPr b="1" sz="1800">
              <a:solidFill>
                <a:srgbClr val="54585A"/>
              </a:solidFill>
              <a:latin typeface="Teko"/>
              <a:ea typeface="Teko"/>
              <a:cs typeface="Teko"/>
              <a:sym typeface="Tek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54585A"/>
                </a:solidFill>
                <a:latin typeface="Teko"/>
                <a:ea typeface="Teko"/>
                <a:cs typeface="Teko"/>
                <a:sym typeface="Teko"/>
              </a:rPr>
              <a:t> </a:t>
            </a:r>
            <a:endParaRPr b="1" sz="1800">
              <a:solidFill>
                <a:srgbClr val="54585A"/>
              </a:solidFill>
              <a:latin typeface="Teko"/>
              <a:ea typeface="Teko"/>
              <a:cs typeface="Teko"/>
              <a:sym typeface="Tek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54585A"/>
                </a:solidFill>
                <a:latin typeface="Teko"/>
                <a:ea typeface="Teko"/>
                <a:cs typeface="Teko"/>
                <a:sym typeface="Teko"/>
              </a:rPr>
              <a:t>Evidence that defends my answer:</a:t>
            </a:r>
            <a:endParaRPr b="1" sz="1800">
              <a:solidFill>
                <a:srgbClr val="54585A"/>
              </a:solidFill>
              <a:latin typeface="Teko"/>
              <a:ea typeface="Teko"/>
              <a:cs typeface="Teko"/>
              <a:sym typeface="Tek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54585A"/>
                </a:solidFill>
                <a:latin typeface="Teko"/>
                <a:ea typeface="Teko"/>
                <a:cs typeface="Teko"/>
                <a:sym typeface="Teko"/>
              </a:rPr>
              <a:t> </a:t>
            </a:r>
            <a:endParaRPr b="1" sz="1800">
              <a:solidFill>
                <a:srgbClr val="54585A"/>
              </a:solidFill>
              <a:latin typeface="Teko"/>
              <a:ea typeface="Teko"/>
              <a:cs typeface="Teko"/>
              <a:sym typeface="Tek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54585A"/>
                </a:solidFill>
                <a:latin typeface="Teko"/>
                <a:ea typeface="Teko"/>
                <a:cs typeface="Teko"/>
                <a:sym typeface="Teko"/>
              </a:rPr>
              <a:t>Evidence that might challenge my answer: </a:t>
            </a:r>
            <a:endParaRPr b="1" sz="1800">
              <a:solidFill>
                <a:srgbClr val="54585A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200" name="Google Shape;200;p12"/>
          <p:cNvSpPr/>
          <p:nvPr/>
        </p:nvSpPr>
        <p:spPr>
          <a:xfrm>
            <a:off x="6755558" y="3857221"/>
            <a:ext cx="2264364" cy="2862322"/>
          </a:xfrm>
          <a:prstGeom prst="rect">
            <a:avLst/>
          </a:prstGeom>
          <a:solidFill>
            <a:srgbClr val="FDBE8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54585A"/>
                </a:solidFill>
                <a:latin typeface="Teko"/>
                <a:ea typeface="Teko"/>
                <a:cs typeface="Teko"/>
                <a:sym typeface="Teko"/>
              </a:rPr>
              <a:t>Discussion connectives:</a:t>
            </a:r>
            <a:endParaRPr b="1" sz="1800">
              <a:solidFill>
                <a:srgbClr val="54585A"/>
              </a:solidFill>
              <a:latin typeface="Teko"/>
              <a:ea typeface="Teko"/>
              <a:cs typeface="Teko"/>
              <a:sym typeface="Teko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54585A"/>
                </a:solidFill>
                <a:latin typeface="Teko"/>
                <a:ea typeface="Teko"/>
                <a:cs typeface="Teko"/>
                <a:sym typeface="Teko"/>
              </a:rPr>
              <a:t>however, alternatively, whereas, on the other hand, although</a:t>
            </a:r>
            <a:endParaRPr sz="1800">
              <a:solidFill>
                <a:srgbClr val="54585A"/>
              </a:solidFill>
              <a:latin typeface="Teko"/>
              <a:ea typeface="Teko"/>
              <a:cs typeface="Teko"/>
              <a:sym typeface="Teko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54585A"/>
                </a:solidFill>
                <a:latin typeface="Teko"/>
                <a:ea typeface="Teko"/>
                <a:cs typeface="Teko"/>
                <a:sym typeface="Teko"/>
              </a:rPr>
              <a:t>for example, for instance, </a:t>
            </a:r>
            <a:endParaRPr sz="1800">
              <a:solidFill>
                <a:srgbClr val="54585A"/>
              </a:solidFill>
              <a:latin typeface="Teko"/>
              <a:ea typeface="Teko"/>
              <a:cs typeface="Teko"/>
              <a:sym typeface="Teko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54585A"/>
                </a:solidFill>
                <a:latin typeface="Teko"/>
                <a:ea typeface="Teko"/>
                <a:cs typeface="Teko"/>
                <a:sym typeface="Teko"/>
              </a:rPr>
              <a:t>furthermore, also, in addition</a:t>
            </a:r>
            <a:endParaRPr sz="1800">
              <a:solidFill>
                <a:srgbClr val="54585A"/>
              </a:solidFill>
              <a:latin typeface="Teko"/>
              <a:ea typeface="Teko"/>
              <a:cs typeface="Teko"/>
              <a:sym typeface="Teko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54585A"/>
                </a:solidFill>
                <a:latin typeface="Teko"/>
                <a:ea typeface="Teko"/>
                <a:cs typeface="Teko"/>
                <a:sym typeface="Teko"/>
              </a:rPr>
              <a:t>as a result, therefore, so, consequently</a:t>
            </a:r>
            <a:endParaRPr sz="1800">
              <a:solidFill>
                <a:srgbClr val="54585A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201" name="Google Shape;201;p12"/>
          <p:cNvSpPr txBox="1"/>
          <p:nvPr/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2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00000"/>
              <a:buFont typeface="Teko"/>
              <a:buNone/>
            </a:pPr>
            <a: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Monday 31</a:t>
            </a:r>
            <a:r>
              <a:rPr b="1" baseline="30000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st</a:t>
            </a:r>
            <a: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 January 2022</a:t>
            </a:r>
            <a:b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</a:br>
            <a:b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</a:br>
            <a:r>
              <a:rPr b="1" i="0" lang="en-GB" sz="4000">
                <a:solidFill>
                  <a:srgbClr val="007B5F"/>
                </a:solidFill>
                <a:latin typeface="Teko"/>
                <a:ea typeface="Teko"/>
                <a:cs typeface="Teko"/>
                <a:sym typeface="Teko"/>
              </a:rPr>
              <a:t>LO: Prepare and present a point of view</a:t>
            </a:r>
            <a:endParaRPr b="1" i="0" sz="4000">
              <a:solidFill>
                <a:srgbClr val="007B5F"/>
              </a:solidFill>
              <a:latin typeface="Teko"/>
              <a:ea typeface="Teko"/>
              <a:cs typeface="Teko"/>
              <a:sym typeface="Tek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2200"/>
              <a:buFont typeface="Teko"/>
              <a:buNone/>
            </a:pPr>
            <a:r>
              <a:rPr b="1" lang="en-GB" sz="2200">
                <a:solidFill>
                  <a:srgbClr val="FF8200"/>
                </a:solidFill>
              </a:rPr>
              <a:t>Tuesday 1</a:t>
            </a:r>
            <a:r>
              <a:rPr b="1" baseline="30000" lang="en-GB" sz="2200">
                <a:solidFill>
                  <a:srgbClr val="FF8200"/>
                </a:solidFill>
              </a:rPr>
              <a:t>st</a:t>
            </a:r>
            <a:r>
              <a:rPr b="1" lang="en-GB" sz="2200">
                <a:solidFill>
                  <a:srgbClr val="FF8200"/>
                </a:solidFill>
              </a:rPr>
              <a:t> February 2022</a:t>
            </a:r>
            <a:br>
              <a:rPr b="1" lang="en-GB" sz="2200">
                <a:solidFill>
                  <a:srgbClr val="FF8200"/>
                </a:solidFill>
              </a:rPr>
            </a:br>
            <a:br>
              <a:rPr b="1" lang="en-GB" sz="2200">
                <a:solidFill>
                  <a:srgbClr val="FF8200"/>
                </a:solidFill>
              </a:rPr>
            </a:br>
            <a:r>
              <a:rPr b="1" lang="en-GB" sz="3200">
                <a:solidFill>
                  <a:srgbClr val="007B5F"/>
                </a:solidFill>
              </a:rPr>
              <a:t>LO: Using </a:t>
            </a:r>
            <a:r>
              <a:rPr b="1" lang="en-GB" sz="3200">
                <a:solidFill>
                  <a:srgbClr val="007B5F"/>
                </a:solidFill>
                <a:latin typeface="Teko"/>
                <a:ea typeface="Teko"/>
                <a:cs typeface="Teko"/>
                <a:sym typeface="Teko"/>
              </a:rPr>
              <a:t>expanded noun phrases</a:t>
            </a:r>
            <a:endParaRPr sz="3200"/>
          </a:p>
        </p:txBody>
      </p:sp>
      <p:sp>
        <p:nvSpPr>
          <p:cNvPr id="207" name="Google Shape;207;p13"/>
          <p:cNvSpPr txBox="1"/>
          <p:nvPr>
            <p:ph idx="1" type="body"/>
          </p:nvPr>
        </p:nvSpPr>
        <p:spPr>
          <a:xfrm>
            <a:off x="457200" y="1856508"/>
            <a:ext cx="8229600" cy="4620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60"/>
              <a:buNone/>
            </a:pPr>
            <a:r>
              <a:rPr lang="en-GB" sz="3600"/>
              <a:t>I can:</a:t>
            </a:r>
            <a:endParaRPr/>
          </a:p>
          <a:p>
            <a:pPr indent="-194310" lvl="0" marL="182880" rtl="0" algn="l">
              <a:spcBef>
                <a:spcPts val="720"/>
              </a:spcBef>
              <a:spcAft>
                <a:spcPts val="0"/>
              </a:spcAft>
              <a:buSzPts val="3060"/>
              <a:buChar char="•"/>
            </a:pPr>
            <a:r>
              <a:rPr lang="en-GB" sz="3600"/>
              <a:t>Develop expanded </a:t>
            </a:r>
            <a:r>
              <a:rPr b="1" lang="en-GB" sz="3600">
                <a:solidFill>
                  <a:srgbClr val="FF8200"/>
                </a:solidFill>
              </a:rPr>
              <a:t>noun phrases</a:t>
            </a:r>
            <a:r>
              <a:rPr lang="en-GB" sz="3600"/>
              <a:t>.</a:t>
            </a:r>
            <a:endParaRPr/>
          </a:p>
          <a:p>
            <a:pPr indent="-194310" lvl="0" marL="182880" rtl="0" algn="l">
              <a:spcBef>
                <a:spcPts val="720"/>
              </a:spcBef>
              <a:spcAft>
                <a:spcPts val="0"/>
              </a:spcAft>
              <a:buSzPts val="3060"/>
              <a:buChar char="•"/>
            </a:pPr>
            <a:r>
              <a:rPr lang="en-GB" sz="3600"/>
              <a:t>Use </a:t>
            </a:r>
            <a:r>
              <a:rPr b="1" lang="en-GB" sz="3600">
                <a:solidFill>
                  <a:srgbClr val="FF8200"/>
                </a:solidFill>
              </a:rPr>
              <a:t>expanded</a:t>
            </a:r>
            <a:r>
              <a:rPr lang="en-GB" sz="3600"/>
              <a:t> noun phrases to describe a </a:t>
            </a:r>
            <a:r>
              <a:rPr b="1" lang="en-GB" sz="3600">
                <a:solidFill>
                  <a:srgbClr val="FF8200"/>
                </a:solidFill>
              </a:rPr>
              <a:t>character</a:t>
            </a:r>
            <a:r>
              <a:rPr lang="en-GB" sz="3600"/>
              <a:t>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agram&#10;&#10;Description automatically generated" id="212" name="Google Shape;212;p14"/>
          <p:cNvPicPr preferRelativeResize="0"/>
          <p:nvPr/>
        </p:nvPicPr>
        <p:blipFill rotWithShape="1">
          <a:blip r:embed="rId3">
            <a:alphaModFix/>
          </a:blip>
          <a:srcRect b="20012" l="0" r="1" t="0"/>
          <a:stretch/>
        </p:blipFill>
        <p:spPr>
          <a:xfrm>
            <a:off x="245660" y="1131094"/>
            <a:ext cx="5293730" cy="408626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4"/>
          <p:cNvSpPr txBox="1"/>
          <p:nvPr>
            <p:ph idx="1" type="body"/>
          </p:nvPr>
        </p:nvSpPr>
        <p:spPr>
          <a:xfrm>
            <a:off x="5754704" y="1524270"/>
            <a:ext cx="2568554" cy="36392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82880" lvl="0" marL="182880" rtl="0" algn="l">
              <a:spcBef>
                <a:spcPts val="0"/>
              </a:spcBef>
              <a:spcAft>
                <a:spcPts val="0"/>
              </a:spcAft>
              <a:buSzPts val="1275"/>
              <a:buChar char="•"/>
            </a:pPr>
            <a:r>
              <a:rPr lang="en-GB" sz="1500">
                <a:solidFill>
                  <a:srgbClr val="FFFFFF"/>
                </a:solidFill>
              </a:rPr>
              <a:t>Think carefully about your choice.</a:t>
            </a:r>
            <a:endParaRPr/>
          </a:p>
          <a:p>
            <a:pPr indent="-182880" lvl="0" marL="182880" rtl="0" algn="l">
              <a:spcBef>
                <a:spcPts val="300"/>
              </a:spcBef>
              <a:spcAft>
                <a:spcPts val="0"/>
              </a:spcAft>
              <a:buSzPts val="1275"/>
              <a:buChar char="•"/>
            </a:pPr>
            <a:r>
              <a:rPr lang="en-GB" sz="1500">
                <a:solidFill>
                  <a:srgbClr val="FFFFFF"/>
                </a:solidFill>
              </a:rPr>
              <a:t>Write the reasons for your choice.</a:t>
            </a:r>
            <a:endParaRPr/>
          </a:p>
          <a:p>
            <a:pPr indent="-182880" lvl="0" marL="182880" rtl="0" algn="l">
              <a:spcBef>
                <a:spcPts val="300"/>
              </a:spcBef>
              <a:spcAft>
                <a:spcPts val="0"/>
              </a:spcAft>
              <a:buSzPts val="1275"/>
              <a:buChar char="•"/>
            </a:pPr>
            <a:r>
              <a:rPr lang="en-GB" sz="1500">
                <a:solidFill>
                  <a:srgbClr val="FFFFFF"/>
                </a:solidFill>
              </a:rPr>
              <a:t>What would you do if you could be this character?</a:t>
            </a:r>
            <a:endParaRPr/>
          </a:p>
          <a:p>
            <a:pPr indent="-182880" lvl="0" marL="182880" rtl="0" algn="l">
              <a:spcBef>
                <a:spcPts val="300"/>
              </a:spcBef>
              <a:spcAft>
                <a:spcPts val="0"/>
              </a:spcAft>
              <a:buSzPts val="1275"/>
              <a:buChar char="•"/>
            </a:pPr>
            <a:r>
              <a:rPr lang="en-GB" sz="1500">
                <a:solidFill>
                  <a:srgbClr val="FFFFFF"/>
                </a:solidFill>
              </a:rPr>
              <a:t>How would you inspire others?</a:t>
            </a:r>
            <a:endParaRPr/>
          </a:p>
        </p:txBody>
      </p:sp>
      <p:sp>
        <p:nvSpPr>
          <p:cNvPr id="214" name="Google Shape;214;p14"/>
          <p:cNvSpPr txBox="1"/>
          <p:nvPr/>
        </p:nvSpPr>
        <p:spPr>
          <a:xfrm>
            <a:off x="5656230" y="1002819"/>
            <a:ext cx="3424739" cy="4852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82880" lvl="0" marL="18288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b="0" i="0" lang="en-GB" sz="20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Think carefully about your choice.</a:t>
            </a:r>
            <a:endParaRPr/>
          </a:p>
          <a:p>
            <a:pPr indent="-182880" lvl="0" marL="18288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b="0" i="0" lang="en-GB" sz="20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Write the reasons for your choice.</a:t>
            </a:r>
            <a:endParaRPr/>
          </a:p>
          <a:p>
            <a:pPr indent="-182880" lvl="0" marL="18288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b="0" i="0" lang="en-GB" sz="20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What would you do if you could be this character?</a:t>
            </a:r>
            <a:endParaRPr/>
          </a:p>
          <a:p>
            <a:pPr indent="-182880" lvl="0" marL="18288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b="0" i="0" lang="en-GB" sz="20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How would you inspire </a:t>
            </a:r>
            <a:r>
              <a:rPr b="0" i="0" lang="en-GB" sz="2000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rPr>
              <a:t>others?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"/>
          <p:cNvSpPr txBox="1"/>
          <p:nvPr>
            <p:ph idx="1" type="body"/>
          </p:nvPr>
        </p:nvSpPr>
        <p:spPr>
          <a:xfrm>
            <a:off x="457200" y="1856508"/>
            <a:ext cx="8229600" cy="4620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60"/>
              <a:buNone/>
            </a:pPr>
            <a:r>
              <a:rPr lang="en-GB" sz="3600"/>
              <a:t>Today we will develop the way we use descriptive language.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SzPts val="3060"/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SzPts val="3060"/>
              <a:buNone/>
            </a:pPr>
            <a:r>
              <a:rPr lang="en-GB" sz="3600"/>
              <a:t>We will create descriptions of dreadful characters for cautionary tales.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SzPts val="3060"/>
              <a:buNone/>
            </a:pPr>
            <a:r>
              <a:t/>
            </a:r>
            <a:endParaRPr sz="3600"/>
          </a:p>
          <a:p>
            <a:pPr indent="-194310" lvl="0" marL="182880" rtl="0" algn="l">
              <a:spcBef>
                <a:spcPts val="720"/>
              </a:spcBef>
              <a:spcAft>
                <a:spcPts val="0"/>
              </a:spcAft>
              <a:buSzPts val="3060"/>
              <a:buChar char="•"/>
            </a:pPr>
            <a:r>
              <a:rPr lang="en-GB" sz="3600"/>
              <a:t>Discuss with your partner the description of a</a:t>
            </a:r>
            <a:br>
              <a:rPr lang="en-GB" sz="3600"/>
            </a:br>
            <a:r>
              <a:rPr b="1" lang="en-GB" sz="3600"/>
              <a:t>verb</a:t>
            </a:r>
            <a:r>
              <a:rPr lang="en-GB" sz="3600"/>
              <a:t>, </a:t>
            </a:r>
            <a:r>
              <a:rPr b="1" lang="en-GB" sz="3600"/>
              <a:t>adjective</a:t>
            </a:r>
            <a:r>
              <a:rPr lang="en-GB" sz="3600"/>
              <a:t>, </a:t>
            </a:r>
            <a:r>
              <a:rPr b="1" lang="en-GB" sz="3600"/>
              <a:t>noun </a:t>
            </a:r>
            <a:r>
              <a:rPr lang="en-GB" sz="3600"/>
              <a:t>and </a:t>
            </a:r>
            <a:r>
              <a:rPr b="1" lang="en-GB" sz="3600"/>
              <a:t>preposition</a:t>
            </a:r>
            <a:r>
              <a:rPr lang="en-GB" sz="3600"/>
              <a:t>.</a:t>
            </a:r>
            <a:endParaRPr sz="3600"/>
          </a:p>
        </p:txBody>
      </p:sp>
      <p:sp>
        <p:nvSpPr>
          <p:cNvPr id="220" name="Google Shape;220;p15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2200"/>
              <a:buFont typeface="Teko"/>
              <a:buNone/>
            </a:pPr>
            <a:r>
              <a:rPr b="1" lang="en-GB" sz="2200">
                <a:solidFill>
                  <a:srgbClr val="FF8200"/>
                </a:solidFill>
              </a:rPr>
              <a:t>Tuesday 1</a:t>
            </a:r>
            <a:r>
              <a:rPr b="1" baseline="30000" lang="en-GB" sz="2200">
                <a:solidFill>
                  <a:srgbClr val="FF8200"/>
                </a:solidFill>
              </a:rPr>
              <a:t>st</a:t>
            </a:r>
            <a:r>
              <a:rPr b="1" lang="en-GB" sz="2200">
                <a:solidFill>
                  <a:srgbClr val="FF8200"/>
                </a:solidFill>
              </a:rPr>
              <a:t> February 2022</a:t>
            </a:r>
            <a:br>
              <a:rPr b="1" lang="en-GB" sz="2200">
                <a:solidFill>
                  <a:srgbClr val="FF8200"/>
                </a:solidFill>
              </a:rPr>
            </a:br>
            <a:br>
              <a:rPr b="1" lang="en-GB" sz="2200">
                <a:solidFill>
                  <a:srgbClr val="FF8200"/>
                </a:solidFill>
              </a:rPr>
            </a:br>
            <a:r>
              <a:rPr b="1" lang="en-GB" sz="3200">
                <a:solidFill>
                  <a:srgbClr val="007B5F"/>
                </a:solidFill>
              </a:rPr>
              <a:t>LO: Using </a:t>
            </a:r>
            <a:r>
              <a:rPr b="1" lang="en-GB" sz="3200">
                <a:solidFill>
                  <a:srgbClr val="007B5F"/>
                </a:solidFill>
                <a:latin typeface="Teko"/>
                <a:ea typeface="Teko"/>
                <a:cs typeface="Teko"/>
                <a:sym typeface="Teko"/>
              </a:rPr>
              <a:t>expanded noun phrases</a:t>
            </a:r>
            <a:endParaRPr sz="3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"/>
          <p:cNvSpPr txBox="1"/>
          <p:nvPr>
            <p:ph idx="1" type="body"/>
          </p:nvPr>
        </p:nvSpPr>
        <p:spPr>
          <a:xfrm>
            <a:off x="457200" y="1856508"/>
            <a:ext cx="8229600" cy="4620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85000"/>
              <a:buNone/>
            </a:pPr>
            <a:r>
              <a:rPr b="1" lang="en-GB" sz="3600"/>
              <a:t>Verb: </a:t>
            </a:r>
            <a:r>
              <a:rPr lang="en-GB" sz="3600"/>
              <a:t>a doing or being word (walk, am)</a:t>
            </a:r>
            <a:endParaRPr/>
          </a:p>
          <a:p>
            <a:pPr indent="0" lvl="0" marL="0" rtl="0" algn="l">
              <a:spcBef>
                <a:spcPts val="666"/>
              </a:spcBef>
              <a:spcAft>
                <a:spcPts val="0"/>
              </a:spcAft>
              <a:buSzPct val="85000"/>
              <a:buNone/>
            </a:pPr>
            <a:r>
              <a:t/>
            </a:r>
            <a:endParaRPr b="1" sz="3600"/>
          </a:p>
          <a:p>
            <a:pPr indent="0" lvl="0" marL="0" rtl="0" algn="l">
              <a:spcBef>
                <a:spcPts val="666"/>
              </a:spcBef>
              <a:spcAft>
                <a:spcPts val="0"/>
              </a:spcAft>
              <a:buSzPct val="85000"/>
              <a:buNone/>
            </a:pPr>
            <a:r>
              <a:rPr b="1" lang="en-GB" sz="3600"/>
              <a:t>Adjective: </a:t>
            </a:r>
            <a:r>
              <a:rPr lang="en-GB" sz="3600"/>
              <a:t>describes a noun (red, clear, excitable)</a:t>
            </a:r>
            <a:endParaRPr/>
          </a:p>
          <a:p>
            <a:pPr indent="0" lvl="0" marL="0" rtl="0" algn="l">
              <a:spcBef>
                <a:spcPts val="666"/>
              </a:spcBef>
              <a:spcAft>
                <a:spcPts val="0"/>
              </a:spcAft>
              <a:buSzPct val="85000"/>
              <a:buNone/>
            </a:pPr>
            <a:r>
              <a:t/>
            </a:r>
            <a:endParaRPr b="1" sz="3600"/>
          </a:p>
          <a:p>
            <a:pPr indent="0" lvl="0" marL="0" rtl="0" algn="l">
              <a:spcBef>
                <a:spcPts val="666"/>
              </a:spcBef>
              <a:spcAft>
                <a:spcPts val="0"/>
              </a:spcAft>
              <a:buSzPct val="85000"/>
              <a:buNone/>
            </a:pPr>
            <a:r>
              <a:rPr b="1" lang="en-GB" sz="3600"/>
              <a:t>Noun: </a:t>
            </a:r>
            <a:r>
              <a:rPr lang="en-GB" sz="3600"/>
              <a:t>name of something</a:t>
            </a:r>
            <a:endParaRPr b="1" sz="3600"/>
          </a:p>
          <a:p>
            <a:pPr indent="0" lvl="0" marL="0" rtl="0" algn="l">
              <a:spcBef>
                <a:spcPts val="666"/>
              </a:spcBef>
              <a:spcAft>
                <a:spcPts val="0"/>
              </a:spcAft>
              <a:buSzPct val="85000"/>
              <a:buNone/>
            </a:pPr>
            <a:r>
              <a:t/>
            </a:r>
            <a:endParaRPr b="1" sz="3600"/>
          </a:p>
          <a:p>
            <a:pPr indent="0" lvl="0" marL="0" rtl="0" algn="l">
              <a:spcBef>
                <a:spcPts val="666"/>
              </a:spcBef>
              <a:spcAft>
                <a:spcPts val="0"/>
              </a:spcAft>
              <a:buSzPct val="85000"/>
              <a:buNone/>
            </a:pPr>
            <a:r>
              <a:rPr b="1" lang="en-GB" sz="3600"/>
              <a:t>Preposition: </a:t>
            </a:r>
            <a:r>
              <a:rPr lang="en-GB" sz="3600"/>
              <a:t>relation to another word (usually before a noun or pronoun)</a:t>
            </a:r>
            <a:endParaRPr sz="3600"/>
          </a:p>
        </p:txBody>
      </p:sp>
      <p:sp>
        <p:nvSpPr>
          <p:cNvPr id="226" name="Google Shape;226;p16"/>
          <p:cNvSpPr/>
          <p:nvPr/>
        </p:nvSpPr>
        <p:spPr>
          <a:xfrm>
            <a:off x="3165278" y="5704247"/>
            <a:ext cx="33698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Time</a:t>
            </a:r>
            <a:r>
              <a:rPr lang="en-GB" sz="18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 (</a:t>
            </a:r>
            <a:r>
              <a:rPr b="1" lang="en-GB" sz="1800">
                <a:solidFill>
                  <a:srgbClr val="FF0000"/>
                </a:solidFill>
                <a:latin typeface="Teko"/>
                <a:ea typeface="Teko"/>
                <a:cs typeface="Teko"/>
                <a:sym typeface="Teko"/>
              </a:rPr>
              <a:t>in</a:t>
            </a:r>
            <a:r>
              <a:rPr lang="en-GB" sz="18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 the morning, </a:t>
            </a:r>
            <a:r>
              <a:rPr b="1" lang="en-GB" sz="1800">
                <a:solidFill>
                  <a:srgbClr val="FF0000"/>
                </a:solidFill>
                <a:latin typeface="Teko"/>
                <a:ea typeface="Teko"/>
                <a:cs typeface="Teko"/>
                <a:sym typeface="Teko"/>
              </a:rPr>
              <a:t>at</a:t>
            </a:r>
            <a:r>
              <a:rPr lang="en-GB" sz="18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 the end of the day)</a:t>
            </a:r>
            <a:endParaRPr/>
          </a:p>
        </p:txBody>
      </p:sp>
      <p:sp>
        <p:nvSpPr>
          <p:cNvPr id="227" name="Google Shape;227;p16"/>
          <p:cNvSpPr/>
          <p:nvPr/>
        </p:nvSpPr>
        <p:spPr>
          <a:xfrm>
            <a:off x="3165278" y="6020248"/>
            <a:ext cx="30540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Place</a:t>
            </a:r>
            <a:r>
              <a:rPr lang="en-GB" sz="18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 (</a:t>
            </a:r>
            <a:r>
              <a:rPr b="1" lang="en-GB" sz="1800">
                <a:solidFill>
                  <a:srgbClr val="FF0000"/>
                </a:solidFill>
                <a:latin typeface="Teko"/>
                <a:ea typeface="Teko"/>
                <a:cs typeface="Teko"/>
                <a:sym typeface="Teko"/>
              </a:rPr>
              <a:t>on</a:t>
            </a:r>
            <a:r>
              <a:rPr lang="en-GB" sz="18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 the table, </a:t>
            </a:r>
            <a:r>
              <a:rPr b="1" lang="en-GB" sz="1800">
                <a:solidFill>
                  <a:srgbClr val="FF0000"/>
                </a:solidFill>
                <a:latin typeface="Teko"/>
                <a:ea typeface="Teko"/>
                <a:cs typeface="Teko"/>
                <a:sym typeface="Teko"/>
              </a:rPr>
              <a:t>under</a:t>
            </a:r>
            <a:r>
              <a:rPr lang="en-GB" sz="18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 the window)</a:t>
            </a:r>
            <a:endParaRPr/>
          </a:p>
        </p:txBody>
      </p:sp>
      <p:sp>
        <p:nvSpPr>
          <p:cNvPr id="228" name="Google Shape;228;p16"/>
          <p:cNvSpPr/>
          <p:nvPr/>
        </p:nvSpPr>
        <p:spPr>
          <a:xfrm>
            <a:off x="3165278" y="6336250"/>
            <a:ext cx="31037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Who/how</a:t>
            </a:r>
            <a:r>
              <a:rPr lang="en-GB" sz="18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 (</a:t>
            </a:r>
            <a:r>
              <a:rPr b="1" lang="en-GB" sz="1800">
                <a:solidFill>
                  <a:srgbClr val="FF0000"/>
                </a:solidFill>
                <a:latin typeface="Teko"/>
                <a:ea typeface="Teko"/>
                <a:cs typeface="Teko"/>
                <a:sym typeface="Teko"/>
              </a:rPr>
              <a:t>by</a:t>
            </a:r>
            <a:r>
              <a:rPr lang="en-GB" sz="18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 myself, </a:t>
            </a:r>
            <a:r>
              <a:rPr b="1" lang="en-GB" sz="1800">
                <a:solidFill>
                  <a:srgbClr val="FF0000"/>
                </a:solidFill>
                <a:latin typeface="Teko"/>
                <a:ea typeface="Teko"/>
                <a:cs typeface="Teko"/>
                <a:sym typeface="Teko"/>
              </a:rPr>
              <a:t>with </a:t>
            </a:r>
            <a:r>
              <a:rPr lang="en-GB" sz="18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enthusiasm)</a:t>
            </a:r>
            <a:endParaRPr/>
          </a:p>
        </p:txBody>
      </p:sp>
      <p:sp>
        <p:nvSpPr>
          <p:cNvPr id="229" name="Google Shape;229;p16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2200"/>
              <a:buFont typeface="Teko"/>
              <a:buNone/>
            </a:pPr>
            <a:r>
              <a:rPr b="1" lang="en-GB" sz="2200">
                <a:solidFill>
                  <a:srgbClr val="FF8200"/>
                </a:solidFill>
              </a:rPr>
              <a:t>Tuesday 1</a:t>
            </a:r>
            <a:r>
              <a:rPr b="1" baseline="30000" lang="en-GB" sz="2200">
                <a:solidFill>
                  <a:srgbClr val="FF8200"/>
                </a:solidFill>
              </a:rPr>
              <a:t>st</a:t>
            </a:r>
            <a:r>
              <a:rPr b="1" lang="en-GB" sz="2200">
                <a:solidFill>
                  <a:srgbClr val="FF8200"/>
                </a:solidFill>
              </a:rPr>
              <a:t> February 2022</a:t>
            </a:r>
            <a:br>
              <a:rPr b="1" lang="en-GB" sz="2200">
                <a:solidFill>
                  <a:srgbClr val="FF8200"/>
                </a:solidFill>
              </a:rPr>
            </a:br>
            <a:br>
              <a:rPr b="1" lang="en-GB" sz="2200">
                <a:solidFill>
                  <a:srgbClr val="FF8200"/>
                </a:solidFill>
              </a:rPr>
            </a:br>
            <a:r>
              <a:rPr b="1" lang="en-GB" sz="3200">
                <a:solidFill>
                  <a:srgbClr val="007B5F"/>
                </a:solidFill>
              </a:rPr>
              <a:t>LO: Using </a:t>
            </a:r>
            <a:r>
              <a:rPr b="1" lang="en-GB" sz="3200">
                <a:solidFill>
                  <a:srgbClr val="007B5F"/>
                </a:solidFill>
                <a:latin typeface="Teko"/>
                <a:ea typeface="Teko"/>
                <a:cs typeface="Teko"/>
                <a:sym typeface="Teko"/>
              </a:rPr>
              <a:t>expanded noun phrases</a:t>
            </a:r>
            <a:endParaRPr sz="3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"/>
          <p:cNvSpPr/>
          <p:nvPr/>
        </p:nvSpPr>
        <p:spPr>
          <a:xfrm rot="-1083088">
            <a:off x="338803" y="3331323"/>
            <a:ext cx="2317383" cy="747822"/>
          </a:xfrm>
          <a:prstGeom prst="rect">
            <a:avLst/>
          </a:prstGeom>
          <a:gradFill>
            <a:gsLst>
              <a:gs pos="0">
                <a:srgbClr val="007E5D"/>
              </a:gs>
              <a:gs pos="34000">
                <a:srgbClr val="00795A"/>
              </a:gs>
              <a:gs pos="70000">
                <a:srgbClr val="008966"/>
              </a:gs>
              <a:gs pos="100000">
                <a:srgbClr val="03795E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br" dir="2700000" dist="25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Creating descriptions of dreadful characters</a:t>
            </a:r>
            <a:endParaRPr/>
          </a:p>
        </p:txBody>
      </p:sp>
      <p:sp>
        <p:nvSpPr>
          <p:cNvPr id="236" name="Google Shape;236;p17"/>
          <p:cNvSpPr/>
          <p:nvPr/>
        </p:nvSpPr>
        <p:spPr>
          <a:xfrm rot="-455524">
            <a:off x="358390" y="5597771"/>
            <a:ext cx="2317383" cy="747822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br" dir="2700000" dist="25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Verb, adjective, noun, preposition, article,</a:t>
            </a:r>
            <a:endParaRPr/>
          </a:p>
        </p:txBody>
      </p:sp>
      <p:sp>
        <p:nvSpPr>
          <p:cNvPr id="237" name="Google Shape;237;p17"/>
          <p:cNvSpPr txBox="1"/>
          <p:nvPr>
            <p:ph type="title"/>
          </p:nvPr>
        </p:nvSpPr>
        <p:spPr>
          <a:xfrm>
            <a:off x="398368" y="1561577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eko"/>
              <a:buNone/>
            </a:pPr>
            <a:r>
              <a:rPr lang="en-GB">
                <a:latin typeface="Teko"/>
                <a:ea typeface="Teko"/>
                <a:cs typeface="Teko"/>
                <a:sym typeface="Teko"/>
              </a:rPr>
              <a:t>The boy</a:t>
            </a:r>
            <a:endParaRPr/>
          </a:p>
        </p:txBody>
      </p:sp>
      <p:sp>
        <p:nvSpPr>
          <p:cNvPr id="238" name="Google Shape;238;p17"/>
          <p:cNvSpPr txBox="1"/>
          <p:nvPr/>
        </p:nvSpPr>
        <p:spPr>
          <a:xfrm>
            <a:off x="3545366" y="2726732"/>
            <a:ext cx="4970033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b="1" lang="en-GB" sz="2400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reckless, rule-breaking, ten year old boy </a:t>
            </a:r>
            <a:r>
              <a:rPr lang="en-GB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chewed gum and lost all of his teeth.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b="1" lang="en-GB" sz="2400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spoilt, snobby, gruesome girl </a:t>
            </a:r>
            <a:r>
              <a:rPr lang="en-GB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chewed food with her mouth open so wide a poisonous spider crept in. </a:t>
            </a:r>
            <a:endParaRPr/>
          </a:p>
        </p:txBody>
      </p:sp>
      <p:sp>
        <p:nvSpPr>
          <p:cNvPr id="239" name="Google Shape;239;p17"/>
          <p:cNvSpPr txBox="1"/>
          <p:nvPr/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2200"/>
              <a:buFont typeface="Teko"/>
              <a:buNone/>
            </a:pPr>
            <a: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Tuesday 1</a:t>
            </a:r>
            <a:r>
              <a:rPr b="1" baseline="30000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st</a:t>
            </a:r>
            <a: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 February 2022</a:t>
            </a:r>
            <a:b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</a:br>
            <a:b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</a:br>
            <a:r>
              <a:rPr b="1" i="0" lang="en-GB" sz="3200">
                <a:solidFill>
                  <a:srgbClr val="007B5F"/>
                </a:solidFill>
                <a:latin typeface="Teko"/>
                <a:ea typeface="Teko"/>
                <a:cs typeface="Teko"/>
                <a:sym typeface="Teko"/>
              </a:rPr>
              <a:t>LO: Using expanded noun phrases</a:t>
            </a:r>
            <a:endParaRPr b="0" i="0" sz="3200">
              <a:solidFill>
                <a:schemeClr val="dk2"/>
              </a:solidFill>
              <a:latin typeface="Teko"/>
              <a:ea typeface="Teko"/>
              <a:cs typeface="Teko"/>
              <a:sym typeface="Tek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eko"/>
              <a:buNone/>
            </a:pPr>
            <a:r>
              <a:rPr lang="en-GB">
                <a:latin typeface="Teko"/>
                <a:ea typeface="Teko"/>
                <a:cs typeface="Teko"/>
                <a:sym typeface="Teko"/>
              </a:rPr>
              <a:t>Building dreadful descriptions</a:t>
            </a:r>
            <a:endParaRPr/>
          </a:p>
        </p:txBody>
      </p:sp>
      <p:graphicFrame>
        <p:nvGraphicFramePr>
          <p:cNvPr id="246" name="Google Shape;246;p18"/>
          <p:cNvGraphicFramePr/>
          <p:nvPr/>
        </p:nvGraphicFramePr>
        <p:xfrm>
          <a:off x="457200" y="1600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{3B4DE0EE-04B7-4678-A9FA-90942A12995E}</a:tableStyleId>
              </a:tblPr>
              <a:tblGrid>
                <a:gridCol w="1175650"/>
                <a:gridCol w="1175650"/>
                <a:gridCol w="1175650"/>
                <a:gridCol w="1175650"/>
                <a:gridCol w="1175650"/>
                <a:gridCol w="1175650"/>
                <a:gridCol w="1175650"/>
              </a:tblGrid>
              <a:tr h="370850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 </a:t>
                      </a:r>
                      <a:endParaRPr/>
                    </a:p>
                  </a:txBody>
                  <a:tcPr marT="0" marB="0" marR="68575" marL="68575" anchor="ctr"/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ADVERBS</a:t>
                      </a:r>
                      <a:endParaRPr/>
                    </a:p>
                  </a:txBody>
                  <a:tcPr marT="0" marB="0" marR="68575" marL="68575" anchor="ctr"/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ADJECTIVES</a:t>
                      </a:r>
                      <a:endParaRPr/>
                    </a:p>
                  </a:txBody>
                  <a:tcPr marT="0" marB="0" marR="68575" marL="68575" anchor="ctr"/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NOUNS</a:t>
                      </a:r>
                      <a:endParaRPr/>
                    </a:p>
                  </a:txBody>
                  <a:tcPr marT="0" marB="0" marR="68575" marL="68575" anchor="ctr"/>
                </a:tc>
                <a:tc h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PREPOSITION</a:t>
                      </a:r>
                      <a:endParaRPr/>
                    </a:p>
                  </a:txBody>
                  <a:tcPr marT="0" marB="0" marR="68575" marL="68575" anchor="ctr"/>
                </a:tc>
              </a:tr>
              <a:tr h="37085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PERSONALITY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PHYSICAL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PERSON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FEATURE</a:t>
                      </a:r>
                      <a:endParaRPr/>
                    </a:p>
                  </a:txBody>
                  <a:tcPr marT="0" marB="0" marR="68575" marL="68575" anchor="ctr"/>
                </a:tc>
                <a:tc v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rgbClr val="FF0000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the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extremely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cowardly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aggressive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girl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face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with</a:t>
                      </a:r>
                      <a:endParaRPr/>
                    </a:p>
                  </a:txBody>
                  <a:tcPr marT="0" marB="0" marR="68575" marL="68575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a/an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very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rude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smelly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rgbClr val="FF0000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boy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arms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under</a:t>
                      </a:r>
                      <a:endParaRPr/>
                    </a:p>
                  </a:txBody>
                  <a:tcPr marT="0" marB="0" marR="68575" marL="68575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that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rgbClr val="FF0000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rather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lazy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loud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lad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hands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behind</a:t>
                      </a:r>
                      <a:endParaRPr/>
                    </a:p>
                  </a:txBody>
                  <a:tcPr marT="0" marB="0" marR="68575" marL="68575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this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slightly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rgbClr val="FF0000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sly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quiet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lass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feet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over</a:t>
                      </a:r>
                      <a:endParaRPr/>
                    </a:p>
                  </a:txBody>
                  <a:tcPr marT="0" marB="0" marR="68575" marL="68575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her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faintly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bossy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hairy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baby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voice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across</a:t>
                      </a:r>
                      <a:endParaRPr/>
                    </a:p>
                  </a:txBody>
                  <a:tcPr marT="0" marB="0" marR="68575" marL="68575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his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somewhat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careless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spotty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child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rgbClr val="FF0000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smile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 </a:t>
                      </a:r>
                      <a:endParaRPr/>
                    </a:p>
                  </a:txBody>
                  <a:tcPr marT="0" marB="0" marR="68575" marL="68575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its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surprisingly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rgbClr val="FF0000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deceitful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tiny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 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eyes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 </a:t>
                      </a:r>
                      <a:endParaRPr/>
                    </a:p>
                  </a:txBody>
                  <a:tcPr marT="0" marB="0" marR="68575" marL="68575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 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vaguely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greedy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solidFill>
                            <a:srgbClr val="FF0000"/>
                          </a:solidFill>
                          <a:latin typeface="Teko"/>
                          <a:ea typeface="Teko"/>
                          <a:cs typeface="Teko"/>
                          <a:sym typeface="Teko"/>
                        </a:rPr>
                        <a:t>silent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 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nose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 </a:t>
                      </a:r>
                      <a:endParaRPr/>
                    </a:p>
                  </a:txBody>
                  <a:tcPr marT="0" marB="0" marR="68575" marL="68575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 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completely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gullible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pointed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 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 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 </a:t>
                      </a:r>
                      <a:endParaRPr/>
                    </a:p>
                  </a:txBody>
                  <a:tcPr marT="0" marB="0" marR="68575" marL="68575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 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 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foolish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 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 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 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>
                          <a:latin typeface="Teko"/>
                          <a:ea typeface="Teko"/>
                          <a:cs typeface="Teko"/>
                          <a:sym typeface="Teko"/>
                        </a:rPr>
                        <a:t> </a:t>
                      </a:r>
                      <a:endParaRPr/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sp>
        <p:nvSpPr>
          <p:cNvPr id="247" name="Google Shape;247;p18"/>
          <p:cNvSpPr/>
          <p:nvPr/>
        </p:nvSpPr>
        <p:spPr>
          <a:xfrm>
            <a:off x="5341295" y="5291276"/>
            <a:ext cx="3440160" cy="999923"/>
          </a:xfrm>
          <a:prstGeom prst="wedgeRectCallout">
            <a:avLst>
              <a:gd fmla="val 54085" name="adj1"/>
              <a:gd fmla="val 89670" name="adj2"/>
            </a:avLst>
          </a:prstGeom>
          <a:solidFill>
            <a:schemeClr val="dk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br" dir="2700000" dist="25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An expanded noun phrase is a phrase which expands a noun.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It can be replaced with a pronoun.</a:t>
            </a:r>
            <a:endParaRPr/>
          </a:p>
        </p:txBody>
      </p:sp>
      <p:sp>
        <p:nvSpPr>
          <p:cNvPr id="248" name="Google Shape;248;p18"/>
          <p:cNvSpPr/>
          <p:nvPr/>
        </p:nvSpPr>
        <p:spPr>
          <a:xfrm>
            <a:off x="178043" y="5994169"/>
            <a:ext cx="3986159" cy="807720"/>
          </a:xfrm>
          <a:prstGeom prst="wedgeRectCallout">
            <a:avLst>
              <a:gd fmla="val 78237" name="adj1"/>
              <a:gd fmla="val -34977" name="adj2"/>
            </a:avLst>
          </a:prstGeom>
          <a:solidFill>
            <a:schemeClr val="dk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br" dir="2700000" dist="25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ACB8CA"/>
                </a:solidFill>
                <a:latin typeface="Teko"/>
                <a:ea typeface="Teko"/>
                <a:cs typeface="Teko"/>
                <a:sym typeface="Teko"/>
              </a:rPr>
              <a:t>The extremely bossy boy with vaguely smelly feet </a:t>
            </a:r>
            <a:r>
              <a:rPr lang="en-GB" sz="18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kicked the door.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EDBAB1"/>
                </a:solidFill>
                <a:latin typeface="Teko"/>
                <a:ea typeface="Teko"/>
                <a:cs typeface="Teko"/>
                <a:sym typeface="Teko"/>
              </a:rPr>
              <a:t>He</a:t>
            </a:r>
            <a:r>
              <a:rPr lang="en-GB" sz="18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 kicked the door.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9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eko"/>
              <a:buNone/>
            </a:pPr>
            <a:r>
              <a:rPr lang="en-GB"/>
              <a:t>Independent work</a:t>
            </a:r>
            <a:endParaRPr/>
          </a:p>
        </p:txBody>
      </p:sp>
      <p:sp>
        <p:nvSpPr>
          <p:cNvPr id="254" name="Google Shape;254;p19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GB"/>
              <a:t>Use the ‘Building dreadful descriptions’ table to create at least 5 sentences to describe a character and their personality or physical feature.</a:t>
            </a:r>
            <a:endParaRPr/>
          </a:p>
          <a:p>
            <a:pPr indent="-182880" lvl="0" marL="182880" rtl="0" algn="l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GB"/>
              <a:t>It doesn’t have to be the same character each time, it’s up to you each time.</a:t>
            </a:r>
            <a:endParaRPr/>
          </a:p>
          <a:p>
            <a:pPr indent="-53339" lvl="0" marL="18288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  <a:p>
            <a:pPr indent="-182880" lvl="0" marL="182880" rtl="0" algn="l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GB"/>
              <a:t>Extension:  Write a poem using your sentences.  You can change them, add to them or move the order of them until you are happiest.</a:t>
            </a:r>
            <a:endParaRPr/>
          </a:p>
          <a:p>
            <a:pPr indent="-182880" lvl="0" marL="182880" rtl="0" algn="l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GB"/>
              <a:t>Ultimate extension:  Make a limerick using your sentences.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>
            <p:ph idx="1" type="body"/>
          </p:nvPr>
        </p:nvSpPr>
        <p:spPr>
          <a:xfrm>
            <a:off x="457199" y="2189017"/>
            <a:ext cx="8229601" cy="4221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720"/>
              <a:buNone/>
            </a:pPr>
            <a:r>
              <a:rPr lang="en-GB" sz="3200"/>
              <a:t>I can:</a:t>
            </a:r>
            <a:endParaRPr/>
          </a:p>
          <a:p>
            <a:pPr indent="-182880" lvl="0" marL="182880" rtl="0" algn="l">
              <a:spcBef>
                <a:spcPts val="640"/>
              </a:spcBef>
              <a:spcAft>
                <a:spcPts val="0"/>
              </a:spcAft>
              <a:buSzPts val="2720"/>
              <a:buChar char="•"/>
            </a:pPr>
            <a:r>
              <a:rPr lang="en-GB" sz="3200"/>
              <a:t>Compare two similar </a:t>
            </a:r>
            <a:r>
              <a:rPr b="1" lang="en-GB" sz="3200">
                <a:solidFill>
                  <a:srgbClr val="FF8200"/>
                </a:solidFill>
              </a:rPr>
              <a:t>poems</a:t>
            </a:r>
            <a:r>
              <a:rPr lang="en-GB" sz="3200"/>
              <a:t>.</a:t>
            </a:r>
            <a:endParaRPr/>
          </a:p>
          <a:p>
            <a:pPr indent="-182880" lvl="0" marL="182880" rtl="0" algn="l">
              <a:spcBef>
                <a:spcPts val="640"/>
              </a:spcBef>
              <a:spcAft>
                <a:spcPts val="0"/>
              </a:spcAft>
              <a:buSzPts val="2720"/>
              <a:buChar char="•"/>
            </a:pPr>
            <a:r>
              <a:rPr b="1" lang="en-GB" sz="3200">
                <a:solidFill>
                  <a:srgbClr val="FF8200"/>
                </a:solidFill>
              </a:rPr>
              <a:t>Analyse</a:t>
            </a:r>
            <a:r>
              <a:rPr lang="en-GB" sz="3200"/>
              <a:t> a </a:t>
            </a:r>
            <a:r>
              <a:rPr b="1" lang="en-GB" sz="3200">
                <a:solidFill>
                  <a:srgbClr val="FF8200"/>
                </a:solidFill>
              </a:rPr>
              <a:t>cautionary</a:t>
            </a:r>
            <a:r>
              <a:rPr lang="en-GB" sz="3200"/>
              <a:t> tale from a particular </a:t>
            </a:r>
            <a:r>
              <a:rPr b="1" lang="en-GB" sz="3200">
                <a:solidFill>
                  <a:srgbClr val="FF8200"/>
                </a:solidFill>
              </a:rPr>
              <a:t>point of view</a:t>
            </a:r>
            <a:r>
              <a:rPr lang="en-GB" sz="3200"/>
              <a:t>.</a:t>
            </a:r>
            <a:endParaRPr/>
          </a:p>
          <a:p>
            <a:pPr indent="-182880" lvl="0" marL="182880" rtl="0" algn="l">
              <a:spcBef>
                <a:spcPts val="640"/>
              </a:spcBef>
              <a:spcAft>
                <a:spcPts val="0"/>
              </a:spcAft>
              <a:buSzPts val="2720"/>
              <a:buChar char="•"/>
            </a:pPr>
            <a:r>
              <a:rPr b="1" lang="en-GB" sz="3200">
                <a:solidFill>
                  <a:srgbClr val="FF8200"/>
                </a:solidFill>
              </a:rPr>
              <a:t>Justify</a:t>
            </a:r>
            <a:r>
              <a:rPr lang="en-GB" sz="3200"/>
              <a:t> my point of view.</a:t>
            </a:r>
            <a:endParaRPr sz="3200"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2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00000"/>
              <a:buFont typeface="Teko"/>
              <a:buNone/>
            </a:pPr>
            <a:r>
              <a:rPr b="1" i="0" lang="en-GB" sz="2200" u="none" cap="none" strike="noStrike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Monday 31</a:t>
            </a:r>
            <a:r>
              <a:rPr b="1" baseline="30000" i="0" lang="en-GB" sz="2200" u="none" cap="none" strike="noStrike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st</a:t>
            </a:r>
            <a:r>
              <a:rPr b="1" i="0" lang="en-GB" sz="2200" u="none" cap="none" strike="noStrike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 January 2022</a:t>
            </a:r>
            <a:br>
              <a:rPr b="1" i="0" lang="en-GB" sz="2200" u="none" cap="none" strike="noStrike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</a:br>
            <a:br>
              <a:rPr b="1" i="0" lang="en-GB" sz="2200" u="none" cap="none" strike="noStrike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</a:br>
            <a:r>
              <a:rPr b="1" i="0" lang="en-GB" sz="4000" u="none" cap="none" strike="noStrike">
                <a:solidFill>
                  <a:srgbClr val="007B5F"/>
                </a:solidFill>
                <a:latin typeface="Teko"/>
                <a:ea typeface="Teko"/>
                <a:cs typeface="Teko"/>
                <a:sym typeface="Teko"/>
              </a:rPr>
              <a:t>LO: To prepare and present a point of view</a:t>
            </a:r>
            <a:endParaRPr b="1" i="0" sz="4000" u="none" cap="none" strike="noStrike">
              <a:solidFill>
                <a:srgbClr val="007B5F"/>
              </a:solidFill>
              <a:latin typeface="Teko"/>
              <a:ea typeface="Teko"/>
              <a:cs typeface="Teko"/>
              <a:sym typeface="Tek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"/>
          <p:cNvSpPr txBox="1"/>
          <p:nvPr>
            <p:ph idx="1" type="body"/>
          </p:nvPr>
        </p:nvSpPr>
        <p:spPr>
          <a:xfrm>
            <a:off x="457200" y="1856508"/>
            <a:ext cx="8229600" cy="4620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60"/>
              <a:buNone/>
            </a:pPr>
            <a:r>
              <a:t/>
            </a:r>
            <a:endParaRPr b="1" sz="3600"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SzPts val="3060"/>
              <a:buNone/>
            </a:pPr>
            <a:r>
              <a:rPr b="1" lang="en-GB" sz="3600"/>
              <a:t>Building dreadful descriptions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SzPts val="3060"/>
              <a:buNone/>
            </a:pPr>
            <a:r>
              <a:rPr lang="en-GB" sz="3600"/>
              <a:t>The rather sly boy with deceitful eyes and silent smile.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SzPts val="3060"/>
              <a:buNone/>
            </a:pPr>
            <a:r>
              <a:rPr lang="en-GB" sz="3600"/>
              <a:t>Her faintly foolish baby with hairy arms.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SzPts val="3060"/>
              <a:buNone/>
            </a:pPr>
            <a:r>
              <a:rPr lang="en-GB" sz="3600"/>
              <a:t>A vaguely forgetful lass with a tiny voice.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SzPts val="3060"/>
              <a:buNone/>
            </a:pPr>
            <a:r>
              <a:rPr lang="en-GB" sz="3600"/>
              <a:t>His completely cowardly child with faintly smelly feet.</a:t>
            </a:r>
            <a:endParaRPr/>
          </a:p>
        </p:txBody>
      </p:sp>
      <p:sp>
        <p:nvSpPr>
          <p:cNvPr id="261" name="Google Shape;261;p20"/>
          <p:cNvSpPr txBox="1"/>
          <p:nvPr/>
        </p:nvSpPr>
        <p:spPr>
          <a:xfrm>
            <a:off x="609600" y="6858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2200"/>
              <a:buFont typeface="Teko"/>
              <a:buNone/>
            </a:pPr>
            <a: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Tuesday 1</a:t>
            </a:r>
            <a:r>
              <a:rPr b="1" baseline="30000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st</a:t>
            </a:r>
            <a: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 February 2022</a:t>
            </a:r>
            <a:b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</a:br>
            <a:b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</a:br>
            <a:r>
              <a:rPr b="1" i="0" lang="en-GB" sz="3200">
                <a:solidFill>
                  <a:srgbClr val="007B5F"/>
                </a:solidFill>
                <a:latin typeface="Teko"/>
                <a:ea typeface="Teko"/>
                <a:cs typeface="Teko"/>
                <a:sym typeface="Teko"/>
              </a:rPr>
              <a:t>LO: Using expanded noun phrases</a:t>
            </a:r>
            <a:endParaRPr b="0" i="0" sz="3200">
              <a:solidFill>
                <a:schemeClr val="dk2"/>
              </a:solidFill>
              <a:latin typeface="Teko"/>
              <a:ea typeface="Teko"/>
              <a:cs typeface="Teko"/>
              <a:sym typeface="Tek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1"/>
          <p:cNvSpPr txBox="1"/>
          <p:nvPr>
            <p:ph type="title"/>
          </p:nvPr>
        </p:nvSpPr>
        <p:spPr>
          <a:xfrm>
            <a:off x="3514170" y="298059"/>
            <a:ext cx="1690254" cy="4206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100"/>
              <a:buFont typeface="Teko"/>
              <a:buNone/>
            </a:pPr>
            <a:r>
              <a:rPr b="1" lang="en-GB" sz="2100">
                <a:solidFill>
                  <a:srgbClr val="00B050"/>
                </a:solidFill>
              </a:rPr>
              <a:t>Plenary</a:t>
            </a:r>
            <a:endParaRPr/>
          </a:p>
        </p:txBody>
      </p:sp>
      <p:pic>
        <p:nvPicPr>
          <p:cNvPr descr="Graphical user interface&#10;&#10;Description automatically generated with medium confidence" id="267" name="Google Shape;267;p21"/>
          <p:cNvPicPr preferRelativeResize="0"/>
          <p:nvPr/>
        </p:nvPicPr>
        <p:blipFill rotWithShape="1">
          <a:blip r:embed="rId3">
            <a:alphaModFix/>
          </a:blip>
          <a:srcRect b="1" l="4600" r="1037" t="0"/>
          <a:stretch/>
        </p:blipFill>
        <p:spPr>
          <a:xfrm>
            <a:off x="756325" y="724846"/>
            <a:ext cx="4233245" cy="61453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&#10;&#10;Description automatically generated with medium confidence" id="268" name="Google Shape;268;p21"/>
          <p:cNvPicPr preferRelativeResize="0"/>
          <p:nvPr/>
        </p:nvPicPr>
        <p:blipFill rotWithShape="1">
          <a:blip r:embed="rId4">
            <a:alphaModFix/>
          </a:blip>
          <a:srcRect b="24379" l="0" r="-4" t="3630"/>
          <a:stretch/>
        </p:blipFill>
        <p:spPr>
          <a:xfrm>
            <a:off x="5641145" y="718683"/>
            <a:ext cx="3002887" cy="3033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269" name="Google Shape;269;p21"/>
          <p:cNvPicPr preferRelativeResize="0"/>
          <p:nvPr/>
        </p:nvPicPr>
        <p:blipFill rotWithShape="1">
          <a:blip r:embed="rId5">
            <a:alphaModFix/>
          </a:blip>
          <a:srcRect b="0" l="2152" r="0" t="0"/>
          <a:stretch/>
        </p:blipFill>
        <p:spPr>
          <a:xfrm>
            <a:off x="5641145" y="3824049"/>
            <a:ext cx="3002887" cy="303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"/>
          <p:cNvSpPr txBox="1"/>
          <p:nvPr>
            <p:ph idx="1" type="body"/>
          </p:nvPr>
        </p:nvSpPr>
        <p:spPr>
          <a:xfrm>
            <a:off x="457200" y="2333767"/>
            <a:ext cx="8229600" cy="4320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60"/>
              <a:buNone/>
            </a:pPr>
            <a:r>
              <a:rPr lang="en-GB" sz="3600"/>
              <a:t>I can:</a:t>
            </a:r>
            <a:endParaRPr/>
          </a:p>
          <a:p>
            <a:pPr indent="-194310" lvl="0" marL="182880" rtl="0" algn="l">
              <a:spcBef>
                <a:spcPts val="720"/>
              </a:spcBef>
              <a:spcAft>
                <a:spcPts val="0"/>
              </a:spcAft>
              <a:buSzPts val="3060"/>
              <a:buChar char="•"/>
            </a:pPr>
            <a:r>
              <a:rPr lang="en-GB" sz="3600"/>
              <a:t>Understand the structure of a cautionary tale.</a:t>
            </a:r>
            <a:endParaRPr/>
          </a:p>
          <a:p>
            <a:pPr indent="-194310" lvl="0" marL="182880" rtl="0" algn="l">
              <a:spcBef>
                <a:spcPts val="720"/>
              </a:spcBef>
              <a:spcAft>
                <a:spcPts val="0"/>
              </a:spcAft>
              <a:buSzPts val="3060"/>
              <a:buChar char="•"/>
            </a:pPr>
            <a:r>
              <a:rPr lang="en-GB" sz="3600"/>
              <a:t>Brainstorm ideas for my own cautionary tale.</a:t>
            </a:r>
            <a:endParaRPr/>
          </a:p>
          <a:p>
            <a:pPr indent="-194310" lvl="0" marL="182880" rtl="0" algn="l">
              <a:spcBef>
                <a:spcPts val="720"/>
              </a:spcBef>
              <a:spcAft>
                <a:spcPts val="0"/>
              </a:spcAft>
              <a:buSzPts val="3060"/>
              <a:buChar char="•"/>
            </a:pPr>
            <a:r>
              <a:rPr lang="en-GB" sz="3600"/>
              <a:t>Use a thesaurus.</a:t>
            </a:r>
            <a:endParaRPr/>
          </a:p>
          <a:p>
            <a:pPr indent="-194310" lvl="0" marL="182880" rtl="0" algn="l">
              <a:spcBef>
                <a:spcPts val="720"/>
              </a:spcBef>
              <a:spcAft>
                <a:spcPts val="0"/>
              </a:spcAft>
              <a:buSzPts val="3060"/>
              <a:buChar char="•"/>
            </a:pPr>
            <a:r>
              <a:rPr lang="en-GB" sz="3600"/>
              <a:t>Use a rhyming dictionary.</a:t>
            </a:r>
            <a:endParaRPr/>
          </a:p>
        </p:txBody>
      </p:sp>
      <p:sp>
        <p:nvSpPr>
          <p:cNvPr id="276" name="Google Shape;276;p22"/>
          <p:cNvSpPr txBox="1"/>
          <p:nvPr/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2200"/>
              <a:buFont typeface="Teko"/>
              <a:buNone/>
            </a:pPr>
            <a: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Wednesday 2</a:t>
            </a:r>
            <a:r>
              <a:rPr b="1" baseline="30000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nd</a:t>
            </a:r>
            <a: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 February 2022</a:t>
            </a:r>
            <a:b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</a:br>
            <a:b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</a:br>
            <a:r>
              <a:rPr b="1" i="0" lang="en-GB" sz="3200">
                <a:solidFill>
                  <a:srgbClr val="007B5F"/>
                </a:solidFill>
                <a:latin typeface="Teko"/>
                <a:ea typeface="Teko"/>
                <a:cs typeface="Teko"/>
                <a:sym typeface="Teko"/>
              </a:rPr>
              <a:t>LO: To plan a cautionary tale using expanded noun phrases</a:t>
            </a:r>
            <a:endParaRPr b="0" i="0" sz="3200">
              <a:solidFill>
                <a:schemeClr val="dk2"/>
              </a:solidFill>
              <a:latin typeface="Teko"/>
              <a:ea typeface="Teko"/>
              <a:cs typeface="Teko"/>
              <a:sym typeface="Tek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tree, outdoor&#10;&#10;Description automatically generated" id="281" name="Google Shape;28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604" y="1097287"/>
            <a:ext cx="7816631" cy="4663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4"/>
          <p:cNvSpPr txBox="1"/>
          <p:nvPr>
            <p:ph idx="1" type="body"/>
          </p:nvPr>
        </p:nvSpPr>
        <p:spPr>
          <a:xfrm>
            <a:off x="457200" y="2333767"/>
            <a:ext cx="8229600" cy="4320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60"/>
              <a:buNone/>
            </a:pPr>
            <a:r>
              <a:rPr lang="en-GB" sz="3600"/>
              <a:t>Punctuating a noun phrase – how would you improve these examples? 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SzPts val="3060"/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SzPts val="2720"/>
              <a:buNone/>
            </a:pPr>
            <a:r>
              <a:rPr lang="en-GB" sz="3200"/>
              <a:t>The mad angry tired Girl with Blue gloves on ate some grapes like she’d never eaten before.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SzPts val="2720"/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SzPts val="2720"/>
              <a:buNone/>
            </a:pPr>
            <a:r>
              <a:rPr lang="en-GB" sz="3200"/>
              <a:t>The rather fat funny boy with Big hands speaks loudly as he presented his work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SzPts val="3060"/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SzPts val="3060"/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SzPts val="3060"/>
              <a:buNone/>
            </a:pPr>
            <a:r>
              <a:t/>
            </a:r>
            <a:endParaRPr sz="3600"/>
          </a:p>
        </p:txBody>
      </p:sp>
      <p:sp>
        <p:nvSpPr>
          <p:cNvPr id="288" name="Google Shape;288;p24"/>
          <p:cNvSpPr txBox="1"/>
          <p:nvPr/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2200"/>
              <a:buFont typeface="Teko"/>
              <a:buNone/>
            </a:pPr>
            <a: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Wednesday 2</a:t>
            </a:r>
            <a:r>
              <a:rPr b="1" baseline="30000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nd</a:t>
            </a:r>
            <a: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 February 2022</a:t>
            </a:r>
            <a:b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</a:br>
            <a:b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</a:br>
            <a:r>
              <a:rPr b="1" i="0" lang="en-GB" sz="3200">
                <a:solidFill>
                  <a:srgbClr val="007B5F"/>
                </a:solidFill>
                <a:latin typeface="Teko"/>
                <a:ea typeface="Teko"/>
                <a:cs typeface="Teko"/>
                <a:sym typeface="Teko"/>
              </a:rPr>
              <a:t>LO: To plan a cautionary tale using expanded noun phrases</a:t>
            </a:r>
            <a:endParaRPr b="0" i="0" sz="3200">
              <a:solidFill>
                <a:schemeClr val="dk2"/>
              </a:solidFill>
              <a:latin typeface="Teko"/>
              <a:ea typeface="Teko"/>
              <a:cs typeface="Teko"/>
              <a:sym typeface="Teko"/>
            </a:endParaRPr>
          </a:p>
        </p:txBody>
      </p:sp>
      <p:pic>
        <p:nvPicPr>
          <p:cNvPr descr="Image result for punctuation" id="289" name="Google Shape;28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5523" y="0"/>
            <a:ext cx="2058477" cy="1138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nryKing" id="295" name="Google Shape;295;p25"/>
          <p:cNvPicPr preferRelativeResize="0"/>
          <p:nvPr/>
        </p:nvPicPr>
        <p:blipFill rotWithShape="1">
          <a:blip r:embed="rId3">
            <a:alphaModFix/>
          </a:blip>
          <a:srcRect b="1" l="3346" r="0" t="31144"/>
          <a:stretch/>
        </p:blipFill>
        <p:spPr>
          <a:xfrm>
            <a:off x="3145429" y="819559"/>
            <a:ext cx="5998571" cy="64420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nryKing" id="296" name="Google Shape;296;p25"/>
          <p:cNvPicPr preferRelativeResize="0"/>
          <p:nvPr/>
        </p:nvPicPr>
        <p:blipFill rotWithShape="1">
          <a:blip r:embed="rId4">
            <a:alphaModFix/>
          </a:blip>
          <a:srcRect b="70105" l="3346" r="26529" t="2885"/>
          <a:stretch/>
        </p:blipFill>
        <p:spPr>
          <a:xfrm>
            <a:off x="-8485" y="395758"/>
            <a:ext cx="5492213" cy="3189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nryKing" id="297" name="Google Shape;297;p25"/>
          <p:cNvPicPr preferRelativeResize="0"/>
          <p:nvPr/>
        </p:nvPicPr>
        <p:blipFill rotWithShape="1">
          <a:blip r:embed="rId5">
            <a:alphaModFix/>
          </a:blip>
          <a:srcRect b="49192" l="3346" r="50168" t="29745"/>
          <a:stretch/>
        </p:blipFill>
        <p:spPr>
          <a:xfrm>
            <a:off x="1" y="3584796"/>
            <a:ext cx="3632080" cy="248086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5"/>
          <p:cNvSpPr/>
          <p:nvPr/>
        </p:nvSpPr>
        <p:spPr>
          <a:xfrm>
            <a:off x="3632081" y="1235013"/>
            <a:ext cx="2549985" cy="19699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6"/>
          <p:cNvSpPr txBox="1"/>
          <p:nvPr>
            <p:ph idx="1" type="body"/>
          </p:nvPr>
        </p:nvSpPr>
        <p:spPr>
          <a:xfrm>
            <a:off x="457200" y="1788177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rPr lang="en-GB">
                <a:latin typeface="Teko"/>
                <a:ea typeface="Teko"/>
                <a:cs typeface="Teko"/>
                <a:sym typeface="Teko"/>
              </a:rPr>
              <a:t>Structure of a </a:t>
            </a:r>
            <a:r>
              <a:rPr b="1" lang="en-GB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Cautionary Tale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SzPts val="2040"/>
              <a:buFont typeface="Century Gothic"/>
              <a:buAutoNum type="arabicPeriod"/>
            </a:pPr>
            <a:r>
              <a:rPr lang="en-GB">
                <a:latin typeface="Teko"/>
                <a:ea typeface="Teko"/>
                <a:cs typeface="Teko"/>
                <a:sym typeface="Teko"/>
              </a:rPr>
              <a:t>A brief statement of the </a:t>
            </a:r>
            <a:r>
              <a:rPr b="1" lang="en-GB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foible</a:t>
            </a:r>
            <a:r>
              <a:rPr lang="en-GB">
                <a:latin typeface="Teko"/>
                <a:ea typeface="Teko"/>
                <a:cs typeface="Teko"/>
                <a:sym typeface="Teko"/>
              </a:rPr>
              <a:t> and hint of </a:t>
            </a:r>
            <a:r>
              <a:rPr b="1" lang="en-GB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consequences</a:t>
            </a:r>
            <a:r>
              <a:rPr lang="en-GB">
                <a:latin typeface="Teko"/>
                <a:ea typeface="Teko"/>
                <a:cs typeface="Teko"/>
                <a:sym typeface="Teko"/>
              </a:rPr>
              <a:t>; 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SzPts val="2040"/>
              <a:buFont typeface="Century Gothic"/>
              <a:buAutoNum type="arabicPeriod"/>
            </a:pPr>
            <a:r>
              <a:rPr lang="en-GB">
                <a:latin typeface="Teko"/>
                <a:ea typeface="Teko"/>
                <a:cs typeface="Teko"/>
                <a:sym typeface="Teko"/>
              </a:rPr>
              <a:t>A particular time where the foible causes terrible events to unfold; </a:t>
            </a:r>
            <a:endParaRPr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SzPts val="2040"/>
              <a:buFont typeface="Century Gothic"/>
              <a:buAutoNum type="arabicPeriod"/>
            </a:pPr>
            <a:r>
              <a:rPr lang="en-GB">
                <a:latin typeface="Teko"/>
                <a:ea typeface="Teko"/>
                <a:cs typeface="Teko"/>
                <a:sym typeface="Teko"/>
              </a:rPr>
              <a:t>The reaction of others/the </a:t>
            </a:r>
            <a:r>
              <a:rPr b="1" lang="en-GB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moral</a:t>
            </a:r>
            <a:r>
              <a:rPr lang="en-GB">
                <a:latin typeface="Teko"/>
                <a:ea typeface="Teko"/>
                <a:cs typeface="Teko"/>
                <a:sym typeface="Teko"/>
              </a:rPr>
              <a:t> stated.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i="1">
              <a:solidFill>
                <a:srgbClr val="548135"/>
              </a:solidFill>
              <a:latin typeface="Teko"/>
              <a:ea typeface="Teko"/>
              <a:cs typeface="Teko"/>
              <a:sym typeface="Teko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 lang="en-GB">
                <a:solidFill>
                  <a:srgbClr val="007B5F"/>
                </a:solidFill>
                <a:latin typeface="Teko"/>
                <a:ea typeface="Teko"/>
                <a:cs typeface="Teko"/>
                <a:sym typeface="Teko"/>
              </a:rPr>
              <a:t>Belloc uses </a:t>
            </a:r>
            <a:r>
              <a:rPr b="1" lang="en-GB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hyperbole</a:t>
            </a:r>
            <a:r>
              <a:rPr lang="en-GB">
                <a:solidFill>
                  <a:srgbClr val="007B5F"/>
                </a:solidFill>
                <a:latin typeface="Teko"/>
                <a:ea typeface="Teko"/>
                <a:cs typeface="Teko"/>
                <a:sym typeface="Teko"/>
              </a:rPr>
              <a:t> to exaggerate characters and reactions.</a:t>
            </a:r>
            <a:endParaRPr/>
          </a:p>
        </p:txBody>
      </p:sp>
      <p:sp>
        <p:nvSpPr>
          <p:cNvPr id="305" name="Google Shape;305;p26"/>
          <p:cNvSpPr/>
          <p:nvPr/>
        </p:nvSpPr>
        <p:spPr>
          <a:xfrm>
            <a:off x="5863555" y="4994521"/>
            <a:ext cx="2823245" cy="999923"/>
          </a:xfrm>
          <a:prstGeom prst="wedgeRectCallout">
            <a:avLst>
              <a:gd fmla="val 53818" name="adj1"/>
              <a:gd fmla="val 120535" name="adj2"/>
            </a:avLst>
          </a:prstGeom>
          <a:solidFill>
            <a:srgbClr val="025A47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br" dir="2700000" dist="25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Foible: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A minor weakness or eccentricity in someone’s character</a:t>
            </a:r>
            <a:endParaRPr/>
          </a:p>
        </p:txBody>
      </p:sp>
      <p:sp>
        <p:nvSpPr>
          <p:cNvPr id="306" name="Google Shape;306;p26"/>
          <p:cNvSpPr/>
          <p:nvPr/>
        </p:nvSpPr>
        <p:spPr>
          <a:xfrm>
            <a:off x="1545249" y="4442227"/>
            <a:ext cx="1329389" cy="747822"/>
          </a:xfrm>
          <a:prstGeom prst="rect">
            <a:avLst/>
          </a:prstGeom>
          <a:gradFill>
            <a:gsLst>
              <a:gs pos="0">
                <a:srgbClr val="007E5D"/>
              </a:gs>
              <a:gs pos="34000">
                <a:srgbClr val="00795A"/>
              </a:gs>
              <a:gs pos="70000">
                <a:srgbClr val="008966"/>
              </a:gs>
              <a:gs pos="100000">
                <a:srgbClr val="03795E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br" dir="2700000" dist="25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Hyperbole</a:t>
            </a:r>
            <a:endParaRPr/>
          </a:p>
        </p:txBody>
      </p:sp>
      <p:sp>
        <p:nvSpPr>
          <p:cNvPr id="307" name="Google Shape;307;p26"/>
          <p:cNvSpPr/>
          <p:nvPr/>
        </p:nvSpPr>
        <p:spPr>
          <a:xfrm>
            <a:off x="256551" y="5696048"/>
            <a:ext cx="1602388" cy="968929"/>
          </a:xfrm>
          <a:prstGeom prst="wedgeRectCallout">
            <a:avLst>
              <a:gd fmla="val 48048" name="adj1"/>
              <a:gd fmla="val -126014" name="adj2"/>
            </a:avLst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br" dir="2700000" dist="25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An extreme exaggeration used to make a point.</a:t>
            </a:r>
            <a:endParaRPr/>
          </a:p>
        </p:txBody>
      </p:sp>
      <p:sp>
        <p:nvSpPr>
          <p:cNvPr id="308" name="Google Shape;308;p26"/>
          <p:cNvSpPr txBox="1"/>
          <p:nvPr/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2200"/>
              <a:buFont typeface="Teko"/>
              <a:buNone/>
            </a:pPr>
            <a: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Wednesday 2</a:t>
            </a:r>
            <a:r>
              <a:rPr b="1" baseline="30000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nd</a:t>
            </a:r>
            <a: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 February 2022</a:t>
            </a:r>
            <a:b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</a:br>
            <a:b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</a:br>
            <a:r>
              <a:rPr b="1" i="0" lang="en-GB" sz="3200">
                <a:solidFill>
                  <a:srgbClr val="007B5F"/>
                </a:solidFill>
                <a:latin typeface="Teko"/>
                <a:ea typeface="Teko"/>
                <a:cs typeface="Teko"/>
                <a:sym typeface="Teko"/>
              </a:rPr>
              <a:t>LO: To plan a cautionary tale using expanded noun phrases</a:t>
            </a:r>
            <a:endParaRPr b="0" i="0" sz="3200">
              <a:solidFill>
                <a:schemeClr val="dk2"/>
              </a:solidFill>
              <a:latin typeface="Teko"/>
              <a:ea typeface="Teko"/>
              <a:cs typeface="Teko"/>
              <a:sym typeface="Tek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mobile phone walking down the street" id="314" name="Google Shape;314;p27"/>
          <p:cNvPicPr preferRelativeResize="0"/>
          <p:nvPr/>
        </p:nvPicPr>
        <p:blipFill rotWithShape="1">
          <a:blip r:embed="rId3">
            <a:alphaModFix/>
          </a:blip>
          <a:srcRect b="-2" l="21696" r="30359" t="0"/>
          <a:stretch/>
        </p:blipFill>
        <p:spPr>
          <a:xfrm>
            <a:off x="15" y="857258"/>
            <a:ext cx="2188077" cy="25558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playing music loudly on the bus" id="315" name="Google Shape;315;p27"/>
          <p:cNvPicPr preferRelativeResize="0"/>
          <p:nvPr/>
        </p:nvPicPr>
        <p:blipFill rotWithShape="1">
          <a:blip r:embed="rId4">
            <a:alphaModFix/>
          </a:blip>
          <a:srcRect b="-2" l="37594" r="3645" t="0"/>
          <a:stretch/>
        </p:blipFill>
        <p:spPr>
          <a:xfrm>
            <a:off x="2256672" y="855259"/>
            <a:ext cx="2188093" cy="2555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non stop computer gaming" id="316" name="Google Shape;316;p27"/>
          <p:cNvPicPr preferRelativeResize="0"/>
          <p:nvPr/>
        </p:nvPicPr>
        <p:blipFill rotWithShape="1">
          <a:blip r:embed="rId5">
            <a:alphaModFix/>
          </a:blip>
          <a:srcRect b="2" l="0" r="2" t="24224"/>
          <a:stretch/>
        </p:blipFill>
        <p:spPr>
          <a:xfrm>
            <a:off x="15" y="3477985"/>
            <a:ext cx="4444750" cy="252276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7"/>
          <p:cNvSpPr txBox="1"/>
          <p:nvPr>
            <p:ph idx="1" type="body"/>
          </p:nvPr>
        </p:nvSpPr>
        <p:spPr>
          <a:xfrm>
            <a:off x="4842803" y="1909953"/>
            <a:ext cx="3839067" cy="3038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GB" sz="1800"/>
              <a:t>You will be planning your own cautionary tales in the style of Belloc about </a:t>
            </a:r>
            <a:r>
              <a:rPr i="1" lang="en-GB" sz="1800"/>
              <a:t>modern</a:t>
            </a:r>
            <a:r>
              <a:rPr lang="en-GB" sz="1800"/>
              <a:t> children.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800"/>
              <a:t>Think about what a modern foible.  It might be: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800"/>
          </a:p>
          <a:p>
            <a:pPr indent="-182880" lvl="0" marL="182880" rtl="0" algn="l">
              <a:spcBef>
                <a:spcPts val="360"/>
              </a:spcBef>
              <a:spcAft>
                <a:spcPts val="0"/>
              </a:spcAft>
              <a:buSzPts val="1530"/>
              <a:buChar char="•"/>
            </a:pPr>
            <a:r>
              <a:rPr lang="en-GB" sz="1800"/>
              <a:t>non-stop computer-gaming</a:t>
            </a:r>
            <a:endParaRPr/>
          </a:p>
          <a:p>
            <a:pPr indent="-182880" lvl="0" marL="182880" rtl="0" algn="l">
              <a:spcBef>
                <a:spcPts val="360"/>
              </a:spcBef>
              <a:spcAft>
                <a:spcPts val="0"/>
              </a:spcAft>
              <a:buSzPts val="1530"/>
              <a:buChar char="•"/>
            </a:pPr>
            <a:r>
              <a:rPr lang="en-GB" sz="1800"/>
              <a:t>texting whilst walking along the street</a:t>
            </a:r>
            <a:endParaRPr/>
          </a:p>
          <a:p>
            <a:pPr indent="-182880" lvl="0" marL="182880" rtl="0" algn="l">
              <a:spcBef>
                <a:spcPts val="360"/>
              </a:spcBef>
              <a:spcAft>
                <a:spcPts val="0"/>
              </a:spcAft>
              <a:buSzPts val="1530"/>
              <a:buChar char="•"/>
            </a:pPr>
            <a:r>
              <a:rPr lang="en-GB" sz="1800"/>
              <a:t>playing music too loudly on the bus, etc.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8"/>
          <p:cNvSpPr txBox="1"/>
          <p:nvPr>
            <p:ph idx="1" type="body"/>
          </p:nvPr>
        </p:nvSpPr>
        <p:spPr>
          <a:xfrm>
            <a:off x="457200" y="1600200"/>
            <a:ext cx="3957562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GB" sz="1800">
                <a:latin typeface="Teko"/>
                <a:ea typeface="Teko"/>
                <a:cs typeface="Teko"/>
                <a:sym typeface="Teko"/>
              </a:rPr>
              <a:t>Today is all about collecting and developing your ideas.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530"/>
              <a:buFont typeface="Century Gothic"/>
              <a:buAutoNum type="arabicPeriod"/>
            </a:pPr>
            <a:r>
              <a:rPr lang="en-GB" sz="1800">
                <a:latin typeface="Teko"/>
                <a:ea typeface="Teko"/>
                <a:cs typeface="Teko"/>
                <a:sym typeface="Teko"/>
              </a:rPr>
              <a:t>Discuss with your partner any ideas you have before writing them in your books.</a:t>
            </a:r>
            <a:br>
              <a:rPr lang="en-GB" sz="1800">
                <a:latin typeface="Teko"/>
                <a:ea typeface="Teko"/>
                <a:cs typeface="Teko"/>
                <a:sym typeface="Teko"/>
              </a:rPr>
            </a:br>
            <a:r>
              <a:rPr i="1" lang="en-GB" sz="1800">
                <a:solidFill>
                  <a:schemeClr val="dk2"/>
                </a:solidFill>
                <a:latin typeface="Teko"/>
                <a:ea typeface="Teko"/>
                <a:cs typeface="Teko"/>
                <a:sym typeface="Teko"/>
              </a:rPr>
              <a:t>You can use ideas and vocabulary from Belloc's poems. 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530"/>
              <a:buFont typeface="Century Gothic"/>
              <a:buAutoNum type="arabicPeriod"/>
            </a:pPr>
            <a:r>
              <a:rPr lang="en-GB" sz="1800">
                <a:latin typeface="Teko"/>
                <a:ea typeface="Teko"/>
                <a:cs typeface="Teko"/>
                <a:sym typeface="Teko"/>
              </a:rPr>
              <a:t>Use a thesaurus to find the most exaggerated synonyms and online rhyming dictionaries to collect useful pairs of rhyming words:</a:t>
            </a:r>
            <a:br>
              <a:rPr lang="en-GB" sz="1800">
                <a:latin typeface="Teko"/>
                <a:ea typeface="Teko"/>
                <a:cs typeface="Teko"/>
                <a:sym typeface="Teko"/>
              </a:rPr>
            </a:br>
            <a:r>
              <a:rPr lang="en-GB" sz="1800">
                <a:solidFill>
                  <a:srgbClr val="323F4F"/>
                </a:solidFill>
                <a:latin typeface="Teko"/>
                <a:ea typeface="Teko"/>
                <a:cs typeface="Teko"/>
                <a:sym typeface="Teko"/>
              </a:rPr>
              <a:t>www.poetry4kids.com/rhymes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530"/>
              <a:buFont typeface="Century Gothic"/>
              <a:buAutoNum type="arabicPeriod"/>
            </a:pPr>
            <a:r>
              <a:rPr lang="en-GB" sz="1800">
                <a:latin typeface="Teko"/>
                <a:ea typeface="Teko"/>
                <a:cs typeface="Teko"/>
                <a:sym typeface="Teko"/>
              </a:rPr>
              <a:t>By the end of today’s lesson, you should have a </a:t>
            </a:r>
            <a:r>
              <a:rPr i="1" lang="en-GB" sz="1800">
                <a:solidFill>
                  <a:srgbClr val="D2533C"/>
                </a:solidFill>
                <a:latin typeface="Teko"/>
                <a:ea typeface="Teko"/>
                <a:cs typeface="Teko"/>
                <a:sym typeface="Teko"/>
              </a:rPr>
              <a:t>brief timeline </a:t>
            </a:r>
            <a:r>
              <a:rPr lang="en-GB" sz="1800">
                <a:latin typeface="Teko"/>
                <a:ea typeface="Teko"/>
                <a:cs typeface="Teko"/>
                <a:sym typeface="Teko"/>
              </a:rPr>
              <a:t>of the events in your poem as well as a </a:t>
            </a:r>
            <a:r>
              <a:rPr i="1" lang="en-GB" sz="1800">
                <a:solidFill>
                  <a:srgbClr val="D2533C"/>
                </a:solidFill>
                <a:latin typeface="Teko"/>
                <a:ea typeface="Teko"/>
                <a:cs typeface="Teko"/>
                <a:sym typeface="Teko"/>
              </a:rPr>
              <a:t>bank of vocabulary </a:t>
            </a:r>
            <a:r>
              <a:rPr lang="en-GB" sz="1800">
                <a:latin typeface="Teko"/>
                <a:ea typeface="Teko"/>
                <a:cs typeface="Teko"/>
                <a:sym typeface="Teko"/>
              </a:rPr>
              <a:t>to use tomorrow.</a:t>
            </a:r>
            <a:endParaRPr/>
          </a:p>
        </p:txBody>
      </p:sp>
      <p:sp>
        <p:nvSpPr>
          <p:cNvPr id="324" name="Google Shape;324;p28"/>
          <p:cNvSpPr txBox="1"/>
          <p:nvPr/>
        </p:nvSpPr>
        <p:spPr>
          <a:xfrm>
            <a:off x="4729238" y="1600200"/>
            <a:ext cx="3957562" cy="4268337"/>
          </a:xfrm>
          <a:prstGeom prst="rect">
            <a:avLst/>
          </a:prstGeom>
          <a:solidFill>
            <a:srgbClr val="D0DEB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You can use the following plan for a cautionary tale: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Century Gothic"/>
              <a:buAutoNum type="arabicPeriod"/>
            </a:pPr>
            <a:r>
              <a:rPr lang="en-GB" sz="18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My character is ______________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Century Gothic"/>
              <a:buAutoNum type="arabicPeriod"/>
            </a:pPr>
            <a:r>
              <a:rPr lang="en-GB" sz="18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Modern Day foible (make sure it will lead to your character's doom!)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Century Gothic"/>
              <a:buAutoNum type="arabicPeriod"/>
            </a:pPr>
            <a:r>
              <a:rPr lang="en-GB" sz="18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What will happen to my character at the end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Century Gothic"/>
              <a:buAutoNum type="arabicPeriod"/>
            </a:pPr>
            <a:r>
              <a:rPr lang="en-GB" sz="18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Exaggerated words for my character and their behaviour (e.g. frightful)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Century Gothic"/>
              <a:buAutoNum type="arabicPeriod"/>
            </a:pPr>
            <a:r>
              <a:rPr lang="en-GB" sz="18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Exaggerated words for reactions of other characters or consequences (e.g. lamenting)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Century Gothic"/>
              <a:buAutoNum type="arabicPeriod"/>
            </a:pPr>
            <a:r>
              <a:rPr lang="en-GB" sz="18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Brief timeline of poem events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Century Gothic"/>
              <a:buAutoNum type="arabicPeriod"/>
            </a:pPr>
            <a:r>
              <a:rPr lang="en-GB" sz="18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Useful rhyme-pairs (e.g. fire/dire, text/next): </a:t>
            </a:r>
            <a:endParaRPr/>
          </a:p>
        </p:txBody>
      </p:sp>
      <p:sp>
        <p:nvSpPr>
          <p:cNvPr id="325" name="Google Shape;325;p28"/>
          <p:cNvSpPr/>
          <p:nvPr/>
        </p:nvSpPr>
        <p:spPr>
          <a:xfrm>
            <a:off x="4729238" y="5965545"/>
            <a:ext cx="39575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Online rhyming dictionary: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rgbClr val="0000FF"/>
                </a:solidFill>
                <a:latin typeface="Teko"/>
                <a:ea typeface="Teko"/>
                <a:cs typeface="Teko"/>
                <a:sym typeface="Tek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www.poetry4kids.com/rhymes</a:t>
            </a:r>
            <a:endParaRPr sz="180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326" name="Google Shape;326;p28"/>
          <p:cNvSpPr txBox="1"/>
          <p:nvPr/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2200"/>
              <a:buFont typeface="Teko"/>
              <a:buNone/>
            </a:pPr>
            <a: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Wednesday 2</a:t>
            </a:r>
            <a:r>
              <a:rPr b="1" baseline="30000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nd</a:t>
            </a:r>
            <a: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 February 2022</a:t>
            </a:r>
            <a:b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</a:br>
            <a:b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</a:br>
            <a:r>
              <a:rPr b="1" i="0" lang="en-GB" sz="3200">
                <a:solidFill>
                  <a:srgbClr val="007B5F"/>
                </a:solidFill>
                <a:latin typeface="Teko"/>
                <a:ea typeface="Teko"/>
                <a:cs typeface="Teko"/>
                <a:sym typeface="Teko"/>
              </a:rPr>
              <a:t>LO: To plan a cautionary tale using expanded noun phrases</a:t>
            </a:r>
            <a:endParaRPr b="0" i="0" sz="3200">
              <a:solidFill>
                <a:schemeClr val="dk2"/>
              </a:solidFill>
              <a:latin typeface="Teko"/>
              <a:ea typeface="Teko"/>
              <a:cs typeface="Teko"/>
              <a:sym typeface="Tek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, table, letter&#10;&#10;Description automatically generated" id="331" name="Google Shape;33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0446" y="850028"/>
            <a:ext cx="3724421" cy="5212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>
            <p:ph type="title"/>
          </p:nvPr>
        </p:nvSpPr>
        <p:spPr>
          <a:xfrm>
            <a:off x="6825187" y="1564154"/>
            <a:ext cx="1960404" cy="3595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eko"/>
              <a:buNone/>
            </a:pPr>
            <a:r>
              <a:rPr lang="en-GB" sz="2700">
                <a:solidFill>
                  <a:schemeClr val="dk1"/>
                </a:solidFill>
              </a:rPr>
              <a:t>How many words can you find?</a:t>
            </a:r>
            <a:br>
              <a:rPr lang="en-GB" sz="2700">
                <a:solidFill>
                  <a:schemeClr val="dk1"/>
                </a:solidFill>
              </a:rPr>
            </a:br>
            <a:br>
              <a:rPr lang="en-GB" sz="2700">
                <a:solidFill>
                  <a:schemeClr val="dk1"/>
                </a:solidFill>
              </a:rPr>
            </a:br>
            <a:r>
              <a:rPr lang="en-GB" sz="2700">
                <a:solidFill>
                  <a:schemeClr val="dk1"/>
                </a:solidFill>
              </a:rPr>
              <a:t>Can you find the nine-letter word?</a:t>
            </a:r>
            <a:br>
              <a:rPr lang="en-GB" sz="2700">
                <a:solidFill>
                  <a:schemeClr val="dk1"/>
                </a:solidFill>
              </a:rPr>
            </a:br>
            <a:br>
              <a:rPr lang="en-GB" sz="2700">
                <a:solidFill>
                  <a:schemeClr val="dk1"/>
                </a:solidFill>
              </a:rPr>
            </a:br>
            <a:r>
              <a:rPr lang="en-GB" sz="2700">
                <a:solidFill>
                  <a:schemeClr val="dk1"/>
                </a:solidFill>
              </a:rPr>
              <a:t>You can only use each letter once, unless it appears twice.</a:t>
            </a:r>
            <a:endParaRPr/>
          </a:p>
        </p:txBody>
      </p:sp>
      <p:pic>
        <p:nvPicPr>
          <p:cNvPr descr="Graphical user interface, text, application&#10;&#10;Description automatically generated" id="109" name="Google Shape;109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" l="749" r="4704" t="0"/>
          <a:stretch/>
        </p:blipFill>
        <p:spPr>
          <a:xfrm>
            <a:off x="732188" y="1564154"/>
            <a:ext cx="5372417" cy="360624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/>
          <p:nvPr/>
        </p:nvSpPr>
        <p:spPr>
          <a:xfrm>
            <a:off x="6272643" y="1031716"/>
            <a:ext cx="2613872" cy="4794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eko"/>
              <a:buNone/>
            </a:pPr>
            <a:r>
              <a:rPr b="0" i="0" lang="en-GB" sz="3600" u="none" cap="none" strike="noStrike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rPr>
              <a:t>twice.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0"/>
          <p:cNvSpPr txBox="1"/>
          <p:nvPr/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2200"/>
              <a:buFont typeface="Teko"/>
              <a:buNone/>
            </a:pPr>
            <a: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Thursday 3</a:t>
            </a:r>
            <a:r>
              <a:rPr b="1" baseline="30000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rd</a:t>
            </a:r>
            <a: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 February 2022</a:t>
            </a:r>
            <a:b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</a:br>
            <a:b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</a:br>
            <a:r>
              <a:rPr b="1" i="0" lang="en-GB" sz="3200">
                <a:solidFill>
                  <a:srgbClr val="007B5F"/>
                </a:solidFill>
                <a:latin typeface="Teko"/>
                <a:ea typeface="Teko"/>
                <a:cs typeface="Teko"/>
                <a:sym typeface="Teko"/>
              </a:rPr>
              <a:t>LO: To write in the style of a poet</a:t>
            </a:r>
            <a:endParaRPr b="0" i="0" sz="3200">
              <a:solidFill>
                <a:schemeClr val="dk2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338" name="Google Shape;338;p30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60"/>
              <a:buNone/>
            </a:pPr>
            <a:r>
              <a:rPr lang="en-GB" sz="3600"/>
              <a:t>I can:</a:t>
            </a:r>
            <a:endParaRPr/>
          </a:p>
          <a:p>
            <a:pPr indent="-194310" lvl="0" marL="182880" rtl="0" algn="l">
              <a:spcBef>
                <a:spcPts val="720"/>
              </a:spcBef>
              <a:spcAft>
                <a:spcPts val="0"/>
              </a:spcAft>
              <a:buSzPts val="3060"/>
              <a:buChar char="•"/>
            </a:pPr>
            <a:r>
              <a:rPr lang="en-GB" sz="3600"/>
              <a:t>Write the first </a:t>
            </a:r>
            <a:r>
              <a:rPr b="1" lang="en-GB" sz="3600">
                <a:solidFill>
                  <a:srgbClr val="FF8200"/>
                </a:solidFill>
              </a:rPr>
              <a:t>draft</a:t>
            </a:r>
            <a:r>
              <a:rPr lang="en-GB" sz="3600"/>
              <a:t> of a </a:t>
            </a:r>
            <a:r>
              <a:rPr b="1" lang="en-GB" sz="3600">
                <a:solidFill>
                  <a:srgbClr val="FF8200"/>
                </a:solidFill>
              </a:rPr>
              <a:t>cautionary</a:t>
            </a:r>
            <a:r>
              <a:rPr lang="en-GB" sz="3600"/>
              <a:t> tale (poem).</a:t>
            </a:r>
            <a:endParaRPr/>
          </a:p>
          <a:p>
            <a:pPr indent="-194310" lvl="0" marL="182880" rtl="0" algn="l">
              <a:spcBef>
                <a:spcPts val="720"/>
              </a:spcBef>
              <a:spcAft>
                <a:spcPts val="0"/>
              </a:spcAft>
              <a:buSzPts val="3060"/>
              <a:buChar char="•"/>
            </a:pPr>
            <a:r>
              <a:rPr lang="en-GB" sz="3600"/>
              <a:t>Use a </a:t>
            </a:r>
            <a:r>
              <a:rPr b="1" lang="en-GB" sz="3600">
                <a:solidFill>
                  <a:srgbClr val="FF8200"/>
                </a:solidFill>
              </a:rPr>
              <a:t>thesaurus</a:t>
            </a:r>
            <a:r>
              <a:rPr lang="en-GB" sz="3600"/>
              <a:t>.</a:t>
            </a:r>
            <a:endParaRPr/>
          </a:p>
          <a:p>
            <a:pPr indent="-194310" lvl="0" marL="182880" rtl="0" algn="l">
              <a:spcBef>
                <a:spcPts val="720"/>
              </a:spcBef>
              <a:spcAft>
                <a:spcPts val="0"/>
              </a:spcAft>
              <a:buSzPts val="3060"/>
              <a:buChar char="•"/>
            </a:pPr>
            <a:r>
              <a:rPr lang="en-GB" sz="3600"/>
              <a:t>Use a </a:t>
            </a:r>
            <a:r>
              <a:rPr b="1" lang="en-GB" sz="3600">
                <a:solidFill>
                  <a:srgbClr val="FF8200"/>
                </a:solidFill>
              </a:rPr>
              <a:t>rhyming</a:t>
            </a:r>
            <a:r>
              <a:rPr lang="en-GB" sz="3600"/>
              <a:t> dictionary.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1"/>
          <p:cNvSpPr txBox="1"/>
          <p:nvPr>
            <p:ph type="title"/>
          </p:nvPr>
        </p:nvSpPr>
        <p:spPr>
          <a:xfrm>
            <a:off x="486697" y="1329200"/>
            <a:ext cx="2629121" cy="121674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Teko"/>
              <a:buNone/>
            </a:pPr>
            <a:r>
              <a:rPr lang="en-GB" sz="2400">
                <a:solidFill>
                  <a:srgbClr val="0070C0"/>
                </a:solidFill>
              </a:rPr>
              <a:t>Word Wheel</a:t>
            </a:r>
            <a:endParaRPr/>
          </a:p>
        </p:txBody>
      </p:sp>
      <p:sp>
        <p:nvSpPr>
          <p:cNvPr id="344" name="Google Shape;344;p31"/>
          <p:cNvSpPr txBox="1"/>
          <p:nvPr>
            <p:ph idx="1" type="body"/>
          </p:nvPr>
        </p:nvSpPr>
        <p:spPr>
          <a:xfrm>
            <a:off x="486698" y="2686051"/>
            <a:ext cx="2629121" cy="2839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spcBef>
                <a:spcPts val="0"/>
              </a:spcBef>
              <a:spcAft>
                <a:spcPts val="0"/>
              </a:spcAft>
              <a:buSzPts val="1530"/>
              <a:buChar char="•"/>
            </a:pPr>
            <a:r>
              <a:rPr lang="en-GB" sz="1800"/>
              <a:t>How many words can you find in this word wheel?</a:t>
            </a:r>
            <a:endParaRPr/>
          </a:p>
          <a:p>
            <a:pPr indent="-85724" lvl="0" marL="182880" rtl="0" algn="l"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800"/>
          </a:p>
          <a:p>
            <a:pPr indent="-182880" lvl="0" marL="182880" rtl="0" algn="l">
              <a:spcBef>
                <a:spcPts val="360"/>
              </a:spcBef>
              <a:spcAft>
                <a:spcPts val="0"/>
              </a:spcAft>
              <a:buSzPts val="1530"/>
              <a:buChar char="•"/>
            </a:pPr>
            <a:r>
              <a:rPr lang="en-GB" sz="1800"/>
              <a:t>You must use the letter A every time.</a:t>
            </a:r>
            <a:endParaRPr/>
          </a:p>
          <a:p>
            <a:pPr indent="-85724" lvl="0" marL="182880" rtl="0" algn="l"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800"/>
          </a:p>
          <a:p>
            <a:pPr indent="-182880" lvl="0" marL="182880" rtl="0" algn="l">
              <a:spcBef>
                <a:spcPts val="360"/>
              </a:spcBef>
              <a:spcAft>
                <a:spcPts val="0"/>
              </a:spcAft>
              <a:buSzPts val="1530"/>
              <a:buChar char="•"/>
            </a:pPr>
            <a:r>
              <a:rPr lang="en-GB" sz="1800"/>
              <a:t>Can you find the nine-letter word?</a:t>
            </a:r>
            <a:endParaRPr/>
          </a:p>
        </p:txBody>
      </p:sp>
      <p:pic>
        <p:nvPicPr>
          <p:cNvPr descr="Diagram&#10;&#10;Description automatically generated" id="345" name="Google Shape;34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54397" y="2252844"/>
            <a:ext cx="4514498" cy="2349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2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60"/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SzPts val="3060"/>
              <a:buNone/>
            </a:pPr>
            <a:r>
              <a:rPr lang="en-GB" sz="3600"/>
              <a:t>Review your plans from the last session with a partner. 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SzPts val="3060"/>
              <a:buNone/>
            </a:pPr>
            <a:r>
              <a:rPr lang="en-GB" sz="3600"/>
              <a:t>Today you will be drafting your poems.</a:t>
            </a:r>
            <a:endParaRPr/>
          </a:p>
          <a:p>
            <a:pPr indent="-182880" lvl="0" marL="182880" rtl="0" algn="l">
              <a:spcBef>
                <a:spcPts val="600"/>
              </a:spcBef>
              <a:spcAft>
                <a:spcPts val="0"/>
              </a:spcAft>
              <a:buSzPts val="2550"/>
              <a:buChar char="•"/>
            </a:pPr>
            <a:r>
              <a:rPr lang="en-GB" sz="3000"/>
              <a:t>Your work may be messy with notes and crossing-out, </a:t>
            </a:r>
            <a:br>
              <a:rPr lang="en-GB" sz="3000"/>
            </a:br>
            <a:r>
              <a:rPr lang="en-GB" sz="3000"/>
              <a:t>but this just shows how your ideas have developed. </a:t>
            </a:r>
            <a:endParaRPr/>
          </a:p>
        </p:txBody>
      </p:sp>
      <p:sp>
        <p:nvSpPr>
          <p:cNvPr id="352" name="Google Shape;352;p32"/>
          <p:cNvSpPr/>
          <p:nvPr/>
        </p:nvSpPr>
        <p:spPr>
          <a:xfrm>
            <a:off x="4729238" y="5965545"/>
            <a:ext cx="39575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Online rhyming dictionary: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rgbClr val="0000FF"/>
                </a:solidFill>
                <a:latin typeface="Teko"/>
                <a:ea typeface="Teko"/>
                <a:cs typeface="Teko"/>
                <a:sym typeface="Tek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www.poetry4kids.com/rhymes</a:t>
            </a:r>
            <a:endParaRPr sz="180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353" name="Google Shape;353;p32"/>
          <p:cNvSpPr txBox="1"/>
          <p:nvPr/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2200"/>
              <a:buFont typeface="Teko"/>
              <a:buNone/>
            </a:pPr>
            <a: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Thursday 3</a:t>
            </a:r>
            <a:r>
              <a:rPr b="1" baseline="30000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rd</a:t>
            </a:r>
            <a: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 February 2022</a:t>
            </a:r>
            <a:b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</a:br>
            <a:b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</a:br>
            <a:r>
              <a:rPr b="1" i="0" lang="en-GB" sz="3200">
                <a:solidFill>
                  <a:srgbClr val="007B5F"/>
                </a:solidFill>
                <a:latin typeface="Teko"/>
                <a:ea typeface="Teko"/>
                <a:cs typeface="Teko"/>
                <a:sym typeface="Teko"/>
              </a:rPr>
              <a:t>LO: To write in the style of a poet</a:t>
            </a:r>
            <a:endParaRPr b="0" i="0" sz="3200">
              <a:solidFill>
                <a:schemeClr val="dk2"/>
              </a:solidFill>
              <a:latin typeface="Teko"/>
              <a:ea typeface="Teko"/>
              <a:cs typeface="Teko"/>
              <a:sym typeface="Tek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3"/>
          <p:cNvSpPr/>
          <p:nvPr/>
        </p:nvSpPr>
        <p:spPr>
          <a:xfrm>
            <a:off x="2151514" y="2161318"/>
            <a:ext cx="1993815" cy="360000"/>
          </a:xfrm>
          <a:prstGeom prst="rect">
            <a:avLst/>
          </a:prstGeom>
          <a:solidFill>
            <a:srgbClr val="FFDFC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360" name="Google Shape;360;p33"/>
          <p:cNvSpPr/>
          <p:nvPr/>
        </p:nvSpPr>
        <p:spPr>
          <a:xfrm>
            <a:off x="204285" y="2161318"/>
            <a:ext cx="1891902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Lifted from ‘Henry King’</a:t>
            </a:r>
            <a:endParaRPr/>
          </a:p>
        </p:txBody>
      </p:sp>
      <p:sp>
        <p:nvSpPr>
          <p:cNvPr id="361" name="Google Shape;361;p33"/>
          <p:cNvSpPr/>
          <p:nvPr/>
        </p:nvSpPr>
        <p:spPr>
          <a:xfrm>
            <a:off x="4729246" y="2161318"/>
            <a:ext cx="987445" cy="360000"/>
          </a:xfrm>
          <a:prstGeom prst="rect">
            <a:avLst/>
          </a:prstGeom>
          <a:solidFill>
            <a:srgbClr val="E9ECE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362" name="Google Shape;362;p33"/>
          <p:cNvSpPr/>
          <p:nvPr/>
        </p:nvSpPr>
        <p:spPr>
          <a:xfrm>
            <a:off x="6090851" y="2092037"/>
            <a:ext cx="3001830" cy="646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Chosen to rhyme with ‘strode’ – could have been any word that rhymed.</a:t>
            </a:r>
            <a:endParaRPr/>
          </a:p>
        </p:txBody>
      </p:sp>
      <p:sp>
        <p:nvSpPr>
          <p:cNvPr id="363" name="Google Shape;363;p33"/>
          <p:cNvSpPr/>
          <p:nvPr/>
        </p:nvSpPr>
        <p:spPr>
          <a:xfrm>
            <a:off x="2756078" y="2626346"/>
            <a:ext cx="898329" cy="360000"/>
          </a:xfrm>
          <a:prstGeom prst="rect">
            <a:avLst/>
          </a:prstGeom>
          <a:solidFill>
            <a:srgbClr val="E9ECE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364" name="Google Shape;364;p33"/>
          <p:cNvSpPr/>
          <p:nvPr/>
        </p:nvSpPr>
        <p:spPr>
          <a:xfrm>
            <a:off x="187374" y="2576688"/>
            <a:ext cx="1925723" cy="9233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Two syllable word needed to maintain metre (al-ways, ev-er)</a:t>
            </a:r>
            <a:endParaRPr/>
          </a:p>
        </p:txBody>
      </p:sp>
      <p:sp>
        <p:nvSpPr>
          <p:cNvPr id="365" name="Google Shape;365;p33"/>
          <p:cNvSpPr/>
          <p:nvPr/>
        </p:nvSpPr>
        <p:spPr>
          <a:xfrm>
            <a:off x="5055626" y="2639827"/>
            <a:ext cx="661065" cy="360000"/>
          </a:xfrm>
          <a:prstGeom prst="rect">
            <a:avLst/>
          </a:prstGeom>
          <a:solidFill>
            <a:srgbClr val="FFDFC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366" name="Google Shape;366;p33"/>
          <p:cNvSpPr/>
          <p:nvPr/>
        </p:nvSpPr>
        <p:spPr>
          <a:xfrm>
            <a:off x="6090851" y="2894753"/>
            <a:ext cx="2978651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Street substituted for ‘road’ as it’s an easier word to find rhymes for.</a:t>
            </a:r>
            <a:endParaRPr/>
          </a:p>
        </p:txBody>
      </p:sp>
      <p:sp>
        <p:nvSpPr>
          <p:cNvPr id="367" name="Google Shape;367;p33"/>
          <p:cNvSpPr/>
          <p:nvPr/>
        </p:nvSpPr>
        <p:spPr>
          <a:xfrm>
            <a:off x="2251554" y="4107331"/>
            <a:ext cx="3407507" cy="802969"/>
          </a:xfrm>
          <a:prstGeom prst="rect">
            <a:avLst/>
          </a:prstGeom>
          <a:solidFill>
            <a:srgbClr val="B1FEE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368" name="Google Shape;368;p33"/>
          <p:cNvSpPr/>
          <p:nvPr/>
        </p:nvSpPr>
        <p:spPr>
          <a:xfrm>
            <a:off x="6090851" y="3843990"/>
            <a:ext cx="3020365" cy="369332"/>
          </a:xfrm>
          <a:prstGeom prst="rect">
            <a:avLst/>
          </a:prstGeom>
          <a:solidFill>
            <a:srgbClr val="AD8F6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Two lines lifted and adapted from ‘Jim’.</a:t>
            </a:r>
            <a:endParaRPr/>
          </a:p>
        </p:txBody>
      </p:sp>
      <p:sp>
        <p:nvSpPr>
          <p:cNvPr id="369" name="Google Shape;369;p33"/>
          <p:cNvSpPr/>
          <p:nvPr/>
        </p:nvSpPr>
        <p:spPr>
          <a:xfrm>
            <a:off x="2279597" y="5107157"/>
            <a:ext cx="3196266" cy="360000"/>
          </a:xfrm>
          <a:prstGeom prst="rect">
            <a:avLst/>
          </a:prstGeom>
          <a:solidFill>
            <a:srgbClr val="FFDFC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370" name="Google Shape;370;p33"/>
          <p:cNvSpPr/>
          <p:nvPr/>
        </p:nvSpPr>
        <p:spPr>
          <a:xfrm>
            <a:off x="6090851" y="4486210"/>
            <a:ext cx="297178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Clumsy rhythm, will work on this later.</a:t>
            </a:r>
            <a:endParaRPr/>
          </a:p>
        </p:txBody>
      </p:sp>
      <p:sp>
        <p:nvSpPr>
          <p:cNvPr id="371" name="Google Shape;371;p33"/>
          <p:cNvSpPr txBox="1"/>
          <p:nvPr>
            <p:ph idx="1" type="body"/>
          </p:nvPr>
        </p:nvSpPr>
        <p:spPr>
          <a:xfrm>
            <a:off x="2251554" y="2105169"/>
            <a:ext cx="4100126" cy="36268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rPr lang="en-GB">
                <a:latin typeface="Teko"/>
                <a:ea typeface="Teko"/>
                <a:cs typeface="Teko"/>
                <a:sym typeface="Teko"/>
              </a:rPr>
              <a:t>The chief defect of Annie Spode,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SzPts val="2040"/>
              <a:buNone/>
            </a:pPr>
            <a:r>
              <a:rPr lang="en-GB">
                <a:latin typeface="Teko"/>
                <a:ea typeface="Teko"/>
                <a:cs typeface="Teko"/>
                <a:sym typeface="Teko"/>
              </a:rPr>
              <a:t>Was constant texting as she strode,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SzPts val="2040"/>
              <a:buNone/>
            </a:pPr>
            <a:r>
              <a:rPr lang="en-GB">
                <a:latin typeface="Teko"/>
                <a:ea typeface="Teko"/>
                <a:cs typeface="Teko"/>
                <a:sym typeface="Teko"/>
              </a:rPr>
              <a:t>As she went along the street,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SzPts val="2040"/>
              <a:buNone/>
            </a:pPr>
            <a:r>
              <a:rPr lang="en-GB">
                <a:latin typeface="Teko"/>
                <a:ea typeface="Teko"/>
                <a:cs typeface="Teko"/>
                <a:sym typeface="Teko"/>
              </a:rPr>
              <a:t>She never once thought of her feet,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SzPts val="2040"/>
              <a:buNone/>
            </a:pPr>
            <a:r>
              <a:rPr lang="en-GB">
                <a:latin typeface="Teko"/>
                <a:ea typeface="Teko"/>
                <a:cs typeface="Teko"/>
                <a:sym typeface="Teko"/>
              </a:rPr>
              <a:t>It led to such a dreadful fate,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SzPts val="2040"/>
              <a:buNone/>
            </a:pPr>
            <a:r>
              <a:rPr lang="en-GB">
                <a:latin typeface="Teko"/>
                <a:ea typeface="Teko"/>
                <a:cs typeface="Teko"/>
                <a:sym typeface="Teko"/>
              </a:rPr>
              <a:t>The story I shall now relate!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SzPts val="2040"/>
              <a:buNone/>
            </a:pPr>
            <a:r>
              <a:rPr lang="en-GB">
                <a:latin typeface="Teko"/>
                <a:ea typeface="Teko"/>
                <a:cs typeface="Teko"/>
                <a:sym typeface="Teko"/>
              </a:rPr>
              <a:t>One day a-texting as she went,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SzPts val="2040"/>
              <a:buNone/>
            </a:pPr>
            <a:r>
              <a:rPr lang="en-GB">
                <a:latin typeface="Teko"/>
                <a:ea typeface="Teko"/>
                <a:cs typeface="Teko"/>
                <a:sym typeface="Teko"/>
              </a:rPr>
              <a:t>This rather foolish, girl was sent,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SzPts val="2040"/>
              <a:buNone/>
            </a:pPr>
            <a:r>
              <a:rPr lang="en-GB">
                <a:latin typeface="Teko"/>
                <a:ea typeface="Teko"/>
                <a:cs typeface="Teko"/>
                <a:sym typeface="Teko"/>
              </a:rPr>
              <a:t>Down a manhole she had missed,</a:t>
            </a:r>
            <a:endParaRPr/>
          </a:p>
        </p:txBody>
      </p:sp>
      <p:sp>
        <p:nvSpPr>
          <p:cNvPr id="372" name="Google Shape;372;p33"/>
          <p:cNvSpPr txBox="1"/>
          <p:nvPr/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2200"/>
              <a:buFont typeface="Teko"/>
              <a:buNone/>
            </a:pPr>
            <a: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Thursday 3</a:t>
            </a:r>
            <a:r>
              <a:rPr b="1" baseline="30000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rd</a:t>
            </a:r>
            <a: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 February 2022</a:t>
            </a:r>
            <a:b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</a:br>
            <a:b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</a:br>
            <a:r>
              <a:rPr b="1" i="0" lang="en-GB" sz="3200">
                <a:solidFill>
                  <a:srgbClr val="007B5F"/>
                </a:solidFill>
                <a:latin typeface="Teko"/>
                <a:ea typeface="Teko"/>
                <a:cs typeface="Teko"/>
                <a:sym typeface="Teko"/>
              </a:rPr>
              <a:t>LO: To write in the style of a poet</a:t>
            </a:r>
            <a:endParaRPr b="0" i="0" sz="3200">
              <a:solidFill>
                <a:schemeClr val="dk2"/>
              </a:solidFill>
              <a:latin typeface="Teko"/>
              <a:ea typeface="Teko"/>
              <a:cs typeface="Teko"/>
              <a:sym typeface="Tek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4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60"/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SzPts val="3060"/>
              <a:buNone/>
            </a:pPr>
            <a:r>
              <a:rPr lang="en-GB" sz="3600"/>
              <a:t>Share some of your favourite lines…</a:t>
            </a:r>
            <a:endParaRPr/>
          </a:p>
          <a:p>
            <a:pPr indent="-194310" lvl="0" marL="182880" rtl="0" algn="l">
              <a:spcBef>
                <a:spcPts val="720"/>
              </a:spcBef>
              <a:spcAft>
                <a:spcPts val="0"/>
              </a:spcAft>
              <a:buSzPts val="3060"/>
              <a:buChar char="•"/>
            </a:pPr>
            <a:r>
              <a:rPr lang="en-GB" sz="3600"/>
              <a:t>What works well?</a:t>
            </a:r>
            <a:endParaRPr/>
          </a:p>
          <a:p>
            <a:pPr indent="-194310" lvl="0" marL="182880" rtl="0" algn="l">
              <a:spcBef>
                <a:spcPts val="720"/>
              </a:spcBef>
              <a:spcAft>
                <a:spcPts val="0"/>
              </a:spcAft>
              <a:buSzPts val="3060"/>
              <a:buChar char="•"/>
            </a:pPr>
            <a:r>
              <a:rPr lang="en-GB" sz="3600"/>
              <a:t>Do you have a line you need help with?</a:t>
            </a:r>
            <a:endParaRPr/>
          </a:p>
        </p:txBody>
      </p:sp>
      <p:sp>
        <p:nvSpPr>
          <p:cNvPr id="379" name="Google Shape;379;p34"/>
          <p:cNvSpPr txBox="1"/>
          <p:nvPr/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2200"/>
              <a:buFont typeface="Teko"/>
              <a:buNone/>
            </a:pPr>
            <a: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Thursday 3</a:t>
            </a:r>
            <a:r>
              <a:rPr b="1" baseline="30000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rd</a:t>
            </a:r>
            <a: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 February 2022</a:t>
            </a:r>
            <a:b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</a:br>
            <a:b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</a:br>
            <a:r>
              <a:rPr b="1" i="0" lang="en-GB" sz="3200">
                <a:solidFill>
                  <a:srgbClr val="007B5F"/>
                </a:solidFill>
                <a:latin typeface="Teko"/>
                <a:ea typeface="Teko"/>
                <a:cs typeface="Teko"/>
                <a:sym typeface="Teko"/>
              </a:rPr>
              <a:t>LO: To write in the style of a poet</a:t>
            </a:r>
            <a:endParaRPr b="0" i="0" sz="3200">
              <a:solidFill>
                <a:schemeClr val="dk2"/>
              </a:solidFill>
              <a:latin typeface="Teko"/>
              <a:ea typeface="Teko"/>
              <a:cs typeface="Teko"/>
              <a:sym typeface="Tek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5"/>
          <p:cNvSpPr txBox="1"/>
          <p:nvPr>
            <p:ph type="title"/>
          </p:nvPr>
        </p:nvSpPr>
        <p:spPr>
          <a:xfrm>
            <a:off x="628651" y="1399934"/>
            <a:ext cx="3446303" cy="1234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eko"/>
              <a:buNone/>
            </a:pPr>
            <a:r>
              <a:rPr b="1" lang="en-GB" u="sng"/>
              <a:t>Independent work</a:t>
            </a:r>
            <a:endParaRPr/>
          </a:p>
        </p:txBody>
      </p:sp>
      <p:sp>
        <p:nvSpPr>
          <p:cNvPr id="385" name="Google Shape;385;p35"/>
          <p:cNvSpPr txBox="1"/>
          <p:nvPr>
            <p:ph idx="1" type="body"/>
          </p:nvPr>
        </p:nvSpPr>
        <p:spPr>
          <a:xfrm>
            <a:off x="628651" y="2768601"/>
            <a:ext cx="3446303" cy="2721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spcBef>
                <a:spcPts val="0"/>
              </a:spcBef>
              <a:spcAft>
                <a:spcPts val="0"/>
              </a:spcAft>
              <a:buSzPts val="1275"/>
              <a:buChar char="•"/>
            </a:pPr>
            <a:r>
              <a:rPr lang="en-GB" sz="1500"/>
              <a:t>You are now going to write </a:t>
            </a:r>
            <a:r>
              <a:rPr b="1" lang="en-GB" sz="1500">
                <a:solidFill>
                  <a:srgbClr val="00B050"/>
                </a:solidFill>
              </a:rPr>
              <a:t>your first draft</a:t>
            </a:r>
            <a:r>
              <a:rPr lang="en-GB" sz="1500"/>
              <a:t> of your poem.</a:t>
            </a:r>
            <a:endParaRPr/>
          </a:p>
          <a:p>
            <a:pPr indent="-182880" lvl="0" marL="182880" rtl="0" algn="l">
              <a:spcBef>
                <a:spcPts val="300"/>
              </a:spcBef>
              <a:spcAft>
                <a:spcPts val="0"/>
              </a:spcAft>
              <a:buSzPts val="1275"/>
              <a:buChar char="•"/>
            </a:pPr>
            <a:r>
              <a:rPr lang="en-GB" sz="1500"/>
              <a:t>Use your </a:t>
            </a:r>
            <a:r>
              <a:rPr b="1" lang="en-GB" sz="1500">
                <a:solidFill>
                  <a:srgbClr val="00B050"/>
                </a:solidFill>
              </a:rPr>
              <a:t>plan</a:t>
            </a:r>
            <a:r>
              <a:rPr lang="en-GB" sz="1500"/>
              <a:t> from yesterday.</a:t>
            </a:r>
            <a:endParaRPr/>
          </a:p>
          <a:p>
            <a:pPr indent="-182880" lvl="0" marL="182880" rtl="0" algn="l">
              <a:spcBef>
                <a:spcPts val="300"/>
              </a:spcBef>
              <a:spcAft>
                <a:spcPts val="0"/>
              </a:spcAft>
              <a:buSzPts val="1275"/>
              <a:buChar char="•"/>
            </a:pPr>
            <a:r>
              <a:rPr lang="en-GB" sz="1500"/>
              <a:t>Use the </a:t>
            </a:r>
            <a:r>
              <a:rPr b="1" lang="en-GB" sz="1500">
                <a:solidFill>
                  <a:srgbClr val="00B050"/>
                </a:solidFill>
              </a:rPr>
              <a:t>example</a:t>
            </a:r>
            <a:r>
              <a:rPr lang="en-GB" sz="1500"/>
              <a:t> we discussed today on slide 4.</a:t>
            </a:r>
            <a:endParaRPr/>
          </a:p>
          <a:p>
            <a:pPr indent="-182880" lvl="0" marL="182880" rtl="0" algn="l">
              <a:spcBef>
                <a:spcPts val="300"/>
              </a:spcBef>
              <a:spcAft>
                <a:spcPts val="0"/>
              </a:spcAft>
              <a:buSzPts val="1275"/>
              <a:buChar char="•"/>
            </a:pPr>
            <a:r>
              <a:rPr lang="en-GB" sz="1500"/>
              <a:t>Go back to </a:t>
            </a:r>
            <a:r>
              <a:rPr b="1" lang="en-GB" sz="1500">
                <a:solidFill>
                  <a:srgbClr val="00B050"/>
                </a:solidFill>
              </a:rPr>
              <a:t>Monday’s and Tuesday’s </a:t>
            </a:r>
            <a:r>
              <a:rPr lang="en-GB" sz="1500"/>
              <a:t>lessons if you would like to read the Cautionary Tales we read together earlier in the week.</a:t>
            </a:r>
            <a:endParaRPr/>
          </a:p>
          <a:p>
            <a:pPr indent="-182880" lvl="0" marL="182880" rtl="0" algn="l">
              <a:spcBef>
                <a:spcPts val="300"/>
              </a:spcBef>
              <a:spcAft>
                <a:spcPts val="0"/>
              </a:spcAft>
              <a:buSzPts val="1275"/>
              <a:buChar char="•"/>
            </a:pPr>
            <a:r>
              <a:rPr lang="en-GB" sz="1500"/>
              <a:t>Make sure you have a </a:t>
            </a:r>
            <a:r>
              <a:rPr b="1" lang="en-GB" sz="1500">
                <a:solidFill>
                  <a:srgbClr val="00B050"/>
                </a:solidFill>
              </a:rPr>
              <a:t>completed first draft</a:t>
            </a:r>
            <a:r>
              <a:rPr lang="en-GB" sz="1500"/>
              <a:t> with you for the lesson tomorrow.</a:t>
            </a:r>
            <a:endParaRPr/>
          </a:p>
          <a:p>
            <a:pPr indent="-182880" lvl="0" marL="182880" rtl="0" algn="l">
              <a:spcBef>
                <a:spcPts val="300"/>
              </a:spcBef>
              <a:spcAft>
                <a:spcPts val="0"/>
              </a:spcAft>
              <a:buSzPts val="1275"/>
              <a:buChar char="•"/>
            </a:pPr>
            <a:r>
              <a:rPr lang="en-GB" sz="1500"/>
              <a:t>Be </a:t>
            </a:r>
            <a:r>
              <a:rPr b="1" lang="en-GB" sz="1500">
                <a:solidFill>
                  <a:srgbClr val="00B050"/>
                </a:solidFill>
              </a:rPr>
              <a:t>proud </a:t>
            </a:r>
            <a:r>
              <a:rPr lang="en-GB" sz="1500"/>
              <a:t>of what you produce.</a:t>
            </a:r>
            <a:endParaRPr/>
          </a:p>
          <a:p>
            <a:pPr indent="-101917" lvl="0" marL="182880" rtl="0" algn="l">
              <a:spcBef>
                <a:spcPts val="300"/>
              </a:spcBef>
              <a:spcAft>
                <a:spcPts val="0"/>
              </a:spcAft>
              <a:buSzPts val="1275"/>
              <a:buNone/>
            </a:pPr>
            <a:r>
              <a:t/>
            </a:r>
            <a:endParaRPr sz="1500"/>
          </a:p>
        </p:txBody>
      </p:sp>
      <p:pic>
        <p:nvPicPr>
          <p:cNvPr descr="Image result for first draft" id="386" name="Google Shape;38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5681" y="1239362"/>
            <a:ext cx="1773238" cy="17732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first draft" id="387" name="Google Shape;387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27082" y="1554112"/>
            <a:ext cx="1773238" cy="11437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first draft" id="388" name="Google Shape;388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51402" y="3704589"/>
            <a:ext cx="3413197" cy="191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6"/>
          <p:cNvSpPr txBox="1"/>
          <p:nvPr/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2200"/>
              <a:buFont typeface="Teko"/>
              <a:buNone/>
            </a:pPr>
            <a: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Friday 4</a:t>
            </a:r>
            <a:r>
              <a:rPr b="1" baseline="30000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th</a:t>
            </a:r>
            <a: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 February 2022</a:t>
            </a:r>
            <a:b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</a:br>
            <a:b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</a:br>
            <a:r>
              <a:rPr b="1" i="0" lang="en-GB" sz="3200">
                <a:solidFill>
                  <a:srgbClr val="007B5F"/>
                </a:solidFill>
                <a:latin typeface="Teko"/>
                <a:ea typeface="Teko"/>
                <a:cs typeface="Teko"/>
                <a:sym typeface="Teko"/>
              </a:rPr>
              <a:t>LO: To perform a poem of mine</a:t>
            </a:r>
            <a:endParaRPr b="0" i="0" sz="3200">
              <a:solidFill>
                <a:schemeClr val="dk2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395" name="Google Shape;395;p36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60"/>
              <a:buNone/>
            </a:pPr>
            <a:r>
              <a:rPr lang="en-GB" sz="3600"/>
              <a:t>I can:</a:t>
            </a:r>
            <a:endParaRPr/>
          </a:p>
          <a:p>
            <a:pPr indent="-194310" lvl="0" marL="182880" rtl="0" algn="l">
              <a:spcBef>
                <a:spcPts val="720"/>
              </a:spcBef>
              <a:spcAft>
                <a:spcPts val="0"/>
              </a:spcAft>
              <a:buSzPts val="3060"/>
              <a:buChar char="•"/>
            </a:pPr>
            <a:r>
              <a:rPr b="1" lang="en-GB" sz="3600">
                <a:solidFill>
                  <a:srgbClr val="FF8200"/>
                </a:solidFill>
              </a:rPr>
              <a:t>Edit</a:t>
            </a:r>
            <a:r>
              <a:rPr lang="en-GB" sz="3600"/>
              <a:t> and </a:t>
            </a:r>
            <a:r>
              <a:rPr b="1" lang="en-GB" sz="3600">
                <a:solidFill>
                  <a:srgbClr val="FF8200"/>
                </a:solidFill>
              </a:rPr>
              <a:t>proof-read </a:t>
            </a:r>
            <a:r>
              <a:rPr lang="en-GB" sz="3600"/>
              <a:t>my writing.</a:t>
            </a:r>
            <a:endParaRPr/>
          </a:p>
          <a:p>
            <a:pPr indent="-194310" lvl="0" marL="182880" rtl="0" algn="l">
              <a:spcBef>
                <a:spcPts val="720"/>
              </a:spcBef>
              <a:spcAft>
                <a:spcPts val="0"/>
              </a:spcAft>
              <a:buSzPts val="3060"/>
              <a:buChar char="•"/>
            </a:pPr>
            <a:r>
              <a:rPr b="1" lang="en-GB" sz="3600">
                <a:solidFill>
                  <a:srgbClr val="FF8200"/>
                </a:solidFill>
              </a:rPr>
              <a:t>Rehearse</a:t>
            </a:r>
            <a:r>
              <a:rPr lang="en-GB" sz="3600"/>
              <a:t> my poem.</a:t>
            </a:r>
            <a:endParaRPr/>
          </a:p>
          <a:p>
            <a:pPr indent="-194310" lvl="0" marL="182880" rtl="0" algn="l">
              <a:spcBef>
                <a:spcPts val="720"/>
              </a:spcBef>
              <a:spcAft>
                <a:spcPts val="0"/>
              </a:spcAft>
              <a:buSzPts val="3060"/>
              <a:buChar char="•"/>
            </a:pPr>
            <a:r>
              <a:rPr b="1" lang="en-GB" sz="3600">
                <a:solidFill>
                  <a:srgbClr val="FF8200"/>
                </a:solidFill>
              </a:rPr>
              <a:t>Create</a:t>
            </a:r>
            <a:r>
              <a:rPr lang="en-GB" sz="3600"/>
              <a:t> my own success criteria.</a:t>
            </a:r>
            <a:endParaRPr/>
          </a:p>
          <a:p>
            <a:pPr indent="-194310" lvl="0" marL="182880" rtl="0" algn="l">
              <a:spcBef>
                <a:spcPts val="720"/>
              </a:spcBef>
              <a:spcAft>
                <a:spcPts val="0"/>
              </a:spcAft>
              <a:buSzPts val="3060"/>
              <a:buChar char="•"/>
            </a:pPr>
            <a:r>
              <a:rPr b="1" lang="en-GB" sz="3600">
                <a:solidFill>
                  <a:srgbClr val="FF8200"/>
                </a:solidFill>
              </a:rPr>
              <a:t>Present</a:t>
            </a:r>
            <a:r>
              <a:rPr lang="en-GB" sz="3600"/>
              <a:t> my poem on paper and </a:t>
            </a:r>
            <a:r>
              <a:rPr b="1" lang="en-GB" sz="3600">
                <a:solidFill>
                  <a:srgbClr val="FF8200"/>
                </a:solidFill>
              </a:rPr>
              <a:t>orally</a:t>
            </a:r>
            <a:r>
              <a:rPr lang="en-GB" sz="3600"/>
              <a:t>.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7"/>
          <p:cNvSpPr txBox="1"/>
          <p:nvPr>
            <p:ph idx="1" type="body"/>
          </p:nvPr>
        </p:nvSpPr>
        <p:spPr>
          <a:xfrm>
            <a:off x="3973321" y="2887218"/>
            <a:ext cx="4688333" cy="2612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spcBef>
                <a:spcPts val="0"/>
              </a:spcBef>
              <a:spcAft>
                <a:spcPts val="0"/>
              </a:spcAft>
              <a:buSzPts val="1403"/>
              <a:buChar char="•"/>
            </a:pPr>
            <a:r>
              <a:rPr lang="en-GB" sz="1650"/>
              <a:t>I</a:t>
            </a:r>
            <a:endParaRPr/>
          </a:p>
        </p:txBody>
      </p:sp>
      <p:pic>
        <p:nvPicPr>
          <p:cNvPr descr="A picture containing text&#10;&#10;Description automatically generated" id="401" name="Google Shape;40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9569" y="1198628"/>
            <a:ext cx="7550835" cy="4649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8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eko"/>
              <a:buNone/>
            </a:pPr>
            <a:r>
              <a:rPr lang="en-GB"/>
              <a:t>Edit and improve your poem, ready for performance</a:t>
            </a:r>
            <a:endParaRPr/>
          </a:p>
        </p:txBody>
      </p:sp>
      <p:sp>
        <p:nvSpPr>
          <p:cNvPr id="408" name="Google Shape;408;p38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GB"/>
              <a:t>Read your poem carefully</a:t>
            </a:r>
            <a:endParaRPr/>
          </a:p>
          <a:p>
            <a:pPr indent="-182880" lvl="0" marL="182880" rtl="0" algn="l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GB"/>
              <a:t>Is it punctuated correctly?</a:t>
            </a:r>
            <a:endParaRPr/>
          </a:p>
          <a:p>
            <a:pPr indent="-182880" lvl="0" marL="182880" rtl="0" algn="l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GB"/>
              <a:t>Are the spellings correct?</a:t>
            </a:r>
            <a:endParaRPr/>
          </a:p>
          <a:p>
            <a:pPr indent="-182880" lvl="0" marL="182880" rtl="0" algn="l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GB"/>
              <a:t>Can any vocabulary be improved?</a:t>
            </a:r>
            <a:endParaRPr/>
          </a:p>
          <a:p>
            <a:pPr indent="-182880" lvl="0" marL="182880" rtl="0" algn="l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GB"/>
              <a:t>Are there expanded noun phrases included?</a:t>
            </a:r>
            <a:endParaRPr/>
          </a:p>
        </p:txBody>
      </p:sp>
      <p:sp>
        <p:nvSpPr>
          <p:cNvPr id="409" name="Google Shape;409;p38"/>
          <p:cNvSpPr txBox="1"/>
          <p:nvPr/>
        </p:nvSpPr>
        <p:spPr>
          <a:xfrm>
            <a:off x="348175" y="4085492"/>
            <a:ext cx="8447649" cy="1402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50"/>
              <a:buFont typeface="Arial"/>
              <a:buNone/>
            </a:pPr>
            <a:r>
              <a:rPr b="1" i="0" lang="en-GB" sz="3000" u="sng">
                <a:solidFill>
                  <a:srgbClr val="54585A"/>
                </a:solidFill>
                <a:latin typeface="Teko"/>
                <a:ea typeface="Teko"/>
                <a:cs typeface="Teko"/>
                <a:sym typeface="Teko"/>
              </a:rPr>
              <a:t>Extension:</a:t>
            </a:r>
            <a:endParaRPr/>
          </a:p>
          <a:p>
            <a:pPr indent="0" lvl="0" marL="0" marR="0" rtl="0" algn="l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2550"/>
              <a:buFont typeface="Arial"/>
              <a:buNone/>
            </a:pPr>
            <a:r>
              <a:rPr b="0" i="0" lang="en-GB" sz="3000">
                <a:solidFill>
                  <a:srgbClr val="54585A"/>
                </a:solidFill>
                <a:latin typeface="Teko"/>
                <a:ea typeface="Teko"/>
                <a:cs typeface="Teko"/>
                <a:sym typeface="Teko"/>
              </a:rPr>
              <a:t>Ask your partner to </a:t>
            </a:r>
            <a:r>
              <a:rPr b="1" i="0" lang="en-GB" sz="30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identify three things that work well </a:t>
            </a:r>
            <a:r>
              <a:rPr b="0" i="0" lang="en-GB" sz="3000">
                <a:solidFill>
                  <a:srgbClr val="54585A"/>
                </a:solidFill>
                <a:latin typeface="Teko"/>
                <a:ea typeface="Teko"/>
                <a:cs typeface="Teko"/>
                <a:sym typeface="Teko"/>
              </a:rPr>
              <a:t>and </a:t>
            </a:r>
            <a:r>
              <a:rPr b="1" i="0" lang="en-GB" sz="30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one thing to improve</a:t>
            </a:r>
            <a:r>
              <a:rPr b="0" i="0" lang="en-GB" sz="3000">
                <a:solidFill>
                  <a:srgbClr val="54585A"/>
                </a:solidFill>
                <a:latin typeface="Teko"/>
                <a:ea typeface="Teko"/>
                <a:cs typeface="Teko"/>
                <a:sym typeface="Teko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9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eko"/>
              <a:buNone/>
            </a:pPr>
            <a:r>
              <a:rPr lang="en-GB"/>
              <a:t>Rehearse your performance</a:t>
            </a:r>
            <a:endParaRPr/>
          </a:p>
        </p:txBody>
      </p:sp>
      <p:sp>
        <p:nvSpPr>
          <p:cNvPr id="415" name="Google Shape;415;p39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GB"/>
              <a:t>What do you think should be included in the success criteria for this?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>
            <p:ph idx="1" type="body"/>
          </p:nvPr>
        </p:nvSpPr>
        <p:spPr>
          <a:xfrm>
            <a:off x="457199" y="2189017"/>
            <a:ext cx="8229601" cy="4221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>
              <a:solidFill>
                <a:srgbClr val="54585A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 lang="en-GB">
                <a:solidFill>
                  <a:srgbClr val="54585A"/>
                </a:solidFill>
              </a:rPr>
              <a:t>This week, we are focusing on the </a:t>
            </a:r>
            <a:r>
              <a:rPr b="1" lang="en-GB">
                <a:solidFill>
                  <a:srgbClr val="FF8200"/>
                </a:solidFill>
              </a:rPr>
              <a:t>Cautionary Tales</a:t>
            </a:r>
            <a:r>
              <a:rPr lang="en-GB">
                <a:solidFill>
                  <a:srgbClr val="FF8200"/>
                </a:solidFill>
              </a:rPr>
              <a:t> </a:t>
            </a:r>
            <a:r>
              <a:rPr lang="en-GB">
                <a:solidFill>
                  <a:srgbClr val="54585A"/>
                </a:solidFill>
              </a:rPr>
              <a:t>of Hilaire Belloc (1907).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 lang="en-GB">
                <a:solidFill>
                  <a:srgbClr val="54585A"/>
                </a:solidFill>
              </a:rPr>
              <a:t>You will be thinking about the </a:t>
            </a:r>
            <a:r>
              <a:rPr b="1" lang="en-GB">
                <a:solidFill>
                  <a:srgbClr val="FF8200"/>
                </a:solidFill>
              </a:rPr>
              <a:t>purpose</a:t>
            </a:r>
            <a:r>
              <a:rPr lang="en-GB">
                <a:solidFill>
                  <a:srgbClr val="54585A"/>
                </a:solidFill>
              </a:rPr>
              <a:t> of the poems and how this has determined the </a:t>
            </a:r>
            <a:r>
              <a:rPr b="1" lang="en-GB">
                <a:solidFill>
                  <a:srgbClr val="FF8200"/>
                </a:solidFill>
              </a:rPr>
              <a:t>language</a:t>
            </a:r>
            <a:r>
              <a:rPr lang="en-GB">
                <a:solidFill>
                  <a:srgbClr val="54585A"/>
                </a:solidFill>
              </a:rPr>
              <a:t> choices.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>
              <a:solidFill>
                <a:srgbClr val="54585A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 b="1" i="1" lang="en-GB">
                <a:solidFill>
                  <a:srgbClr val="54585A"/>
                </a:solidFill>
              </a:rPr>
              <a:t>What do you think 'cautionary' might mean?</a:t>
            </a:r>
            <a:endParaRPr/>
          </a:p>
          <a:p>
            <a:pPr indent="-53339" lvl="0" marL="18288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>
              <a:solidFill>
                <a:srgbClr val="54585A"/>
              </a:solidFill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2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00000"/>
              <a:buFont typeface="Teko"/>
              <a:buNone/>
            </a:pPr>
            <a:r>
              <a:rPr b="1" i="0" lang="en-GB" sz="2200" u="none" cap="none" strike="noStrike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Monday 31</a:t>
            </a:r>
            <a:r>
              <a:rPr b="1" baseline="30000" i="0" lang="en-GB" sz="2200" u="none" cap="none" strike="noStrike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st</a:t>
            </a:r>
            <a:r>
              <a:rPr b="1" i="0" lang="en-GB" sz="2200" u="none" cap="none" strike="noStrike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 January 2022</a:t>
            </a:r>
            <a:br>
              <a:rPr b="1" i="0" lang="en-GB" sz="2200" u="none" cap="none" strike="noStrike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</a:br>
            <a:br>
              <a:rPr b="1" i="0" lang="en-GB" sz="2200" u="none" cap="none" strike="noStrike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</a:br>
            <a:r>
              <a:rPr b="1" i="0" lang="en-GB" sz="4000" u="none" cap="none" strike="noStrike">
                <a:solidFill>
                  <a:srgbClr val="007B5F"/>
                </a:solidFill>
                <a:latin typeface="Teko"/>
                <a:ea typeface="Teko"/>
                <a:cs typeface="Teko"/>
                <a:sym typeface="Teko"/>
              </a:rPr>
              <a:t>LO: Prepare and present a point of view</a:t>
            </a:r>
            <a:endParaRPr b="1" i="0" sz="4000" u="none" cap="none" strike="noStrike">
              <a:solidFill>
                <a:srgbClr val="007B5F"/>
              </a:solidFill>
              <a:latin typeface="Teko"/>
              <a:ea typeface="Teko"/>
              <a:cs typeface="Teko"/>
              <a:sym typeface="Tek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0"/>
          <p:cNvSpPr txBox="1"/>
          <p:nvPr>
            <p:ph type="title"/>
          </p:nvPr>
        </p:nvSpPr>
        <p:spPr>
          <a:xfrm>
            <a:off x="2771775" y="1257300"/>
            <a:ext cx="4886325" cy="742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Teko"/>
              <a:buNone/>
            </a:pPr>
            <a:r>
              <a:rPr lang="en-GB"/>
              <a:t>Year 6</a:t>
            </a:r>
            <a:br>
              <a:rPr lang="en-GB"/>
            </a:br>
            <a:r>
              <a:rPr lang="en-GB" sz="1650"/>
              <a:t>Who talked and talked until they could talk no more</a:t>
            </a:r>
            <a:endParaRPr/>
          </a:p>
        </p:txBody>
      </p:sp>
      <p:sp>
        <p:nvSpPr>
          <p:cNvPr id="422" name="Google Shape;422;p40"/>
          <p:cNvSpPr txBox="1"/>
          <p:nvPr>
            <p:ph idx="1" type="body"/>
          </p:nvPr>
        </p:nvSpPr>
        <p:spPr>
          <a:xfrm>
            <a:off x="2771775" y="2057400"/>
            <a:ext cx="4886325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275"/>
              <a:buNone/>
            </a:pPr>
            <a:r>
              <a:rPr lang="en-GB" sz="1500">
                <a:latin typeface="Teko"/>
                <a:ea typeface="Teko"/>
                <a:cs typeface="Teko"/>
                <a:sym typeface="Teko"/>
              </a:rPr>
              <a:t>The chief defect of 6RT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275"/>
              <a:buNone/>
            </a:pPr>
            <a:r>
              <a:rPr lang="en-GB" sz="1500">
                <a:latin typeface="Teko"/>
                <a:ea typeface="Teko"/>
                <a:cs typeface="Teko"/>
                <a:sym typeface="Teko"/>
              </a:rPr>
              <a:t>Was Talking Over Others incessantly.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275"/>
              <a:buNone/>
            </a:pPr>
            <a:r>
              <a:rPr lang="en-GB" sz="1500">
                <a:latin typeface="Teko"/>
                <a:ea typeface="Teko"/>
                <a:cs typeface="Teko"/>
                <a:sym typeface="Teko"/>
              </a:rPr>
              <a:t>It mattered not the Debate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275"/>
              <a:buNone/>
            </a:pPr>
            <a:r>
              <a:rPr lang="en-GB" sz="1500">
                <a:latin typeface="Teko"/>
                <a:ea typeface="Teko"/>
                <a:cs typeface="Teko"/>
                <a:sym typeface="Teko"/>
              </a:rPr>
              <a:t>The Class did not Discriminate;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275"/>
              <a:buNone/>
            </a:pPr>
            <a:r>
              <a:rPr lang="en-GB" sz="1500">
                <a:latin typeface="Teko"/>
                <a:ea typeface="Teko"/>
                <a:cs typeface="Teko"/>
                <a:sym typeface="Teko"/>
              </a:rPr>
              <a:t>Whispering, Laughing, Talking, Shouting.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275"/>
              <a:buNone/>
            </a:pPr>
            <a:r>
              <a:rPr lang="en-GB" sz="1500">
                <a:latin typeface="Teko"/>
                <a:ea typeface="Teko"/>
                <a:cs typeface="Teko"/>
                <a:sym typeface="Teko"/>
              </a:rPr>
              <a:t>The Raucous Group loved rule a-flouting!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275"/>
              <a:buNone/>
            </a:pPr>
            <a:r>
              <a:rPr lang="en-GB" sz="1500">
                <a:latin typeface="Teko"/>
                <a:ea typeface="Teko"/>
                <a:cs typeface="Teko"/>
                <a:sym typeface="Teko"/>
              </a:rPr>
              <a:t>It may not seem a great surprise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275"/>
              <a:buNone/>
            </a:pPr>
            <a:r>
              <a:rPr lang="en-GB" sz="1500">
                <a:latin typeface="Teko"/>
                <a:ea typeface="Teko"/>
                <a:cs typeface="Teko"/>
                <a:sym typeface="Teko"/>
              </a:rPr>
              <a:t>To discover this led to their demise.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275"/>
              <a:buNone/>
            </a:pPr>
            <a:r>
              <a:rPr lang="en-GB" sz="1500">
                <a:latin typeface="Teko"/>
                <a:ea typeface="Teko"/>
                <a:cs typeface="Teko"/>
                <a:sym typeface="Teko"/>
              </a:rPr>
              <a:t>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275"/>
              <a:buNone/>
            </a:pPr>
            <a:r>
              <a:rPr lang="en-GB" sz="1500">
                <a:latin typeface="Teko"/>
                <a:ea typeface="Teko"/>
                <a:cs typeface="Teko"/>
                <a:sym typeface="Teko"/>
              </a:rPr>
              <a:t>One morning, through their Interjecting,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275"/>
              <a:buNone/>
            </a:pPr>
            <a:r>
              <a:rPr lang="en-GB" sz="1500">
                <a:latin typeface="Teko"/>
                <a:ea typeface="Teko"/>
                <a:cs typeface="Teko"/>
                <a:sym typeface="Teko"/>
              </a:rPr>
              <a:t>The Guest Orator, clearly objecting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275"/>
              <a:buNone/>
            </a:pPr>
            <a:r>
              <a:rPr lang="en-GB" sz="1500">
                <a:latin typeface="Teko"/>
                <a:ea typeface="Teko"/>
                <a:cs typeface="Teko"/>
                <a:sym typeface="Teko"/>
              </a:rPr>
              <a:t>To the children continuing impolitely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275"/>
              <a:buNone/>
            </a:pPr>
            <a:r>
              <a:rPr lang="en-GB" sz="1500">
                <a:latin typeface="Teko"/>
                <a:ea typeface="Teko"/>
                <a:cs typeface="Teko"/>
                <a:sym typeface="Teko"/>
              </a:rPr>
              <a:t>Their own conversations as he – quite rightly –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275"/>
              <a:buNone/>
            </a:pPr>
            <a:r>
              <a:rPr lang="en-GB" sz="1500">
                <a:latin typeface="Teko"/>
                <a:ea typeface="Teko"/>
                <a:cs typeface="Teko"/>
                <a:sym typeface="Teko"/>
              </a:rPr>
              <a:t>Attempted to re-establish calm,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275"/>
              <a:buNone/>
            </a:pPr>
            <a:r>
              <a:rPr lang="en-GB" sz="1500">
                <a:latin typeface="Teko"/>
                <a:ea typeface="Teko"/>
                <a:cs typeface="Teko"/>
                <a:sym typeface="Teko"/>
              </a:rPr>
              <a:t>Offered pupils an adhesive balm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275"/>
              <a:buNone/>
            </a:pPr>
            <a:r>
              <a:rPr lang="en-GB" sz="1500">
                <a:latin typeface="Teko"/>
                <a:ea typeface="Teko"/>
                <a:cs typeface="Teko"/>
                <a:sym typeface="Teko"/>
              </a:rPr>
              <a:t>Blended to bind their mouths together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275"/>
              <a:buNone/>
            </a:pPr>
            <a:r>
              <a:rPr lang="en-GB" sz="1500"/>
              <a:t>Thus ceasing their chatter forever and ever.</a:t>
            </a:r>
            <a:endParaRPr sz="1500"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423" name="Google Shape;423;p40"/>
          <p:cNvSpPr/>
          <p:nvPr/>
        </p:nvSpPr>
        <p:spPr>
          <a:xfrm>
            <a:off x="5655808" y="2186756"/>
            <a:ext cx="1922689" cy="306161"/>
          </a:xfrm>
          <a:prstGeom prst="wedgeRoundRectCallout">
            <a:avLst>
              <a:gd fmla="val -81944" name="adj1"/>
              <a:gd fmla="val 22500" name="adj2"/>
              <a:gd fmla="val 16667" name="adj3"/>
            </a:avLst>
          </a:prstGeom>
          <a:noFill/>
          <a:ln cap="flat" cmpd="sng" w="26425">
            <a:solidFill>
              <a:srgbClr val="FF8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50">
                <a:solidFill>
                  <a:srgbClr val="007B5F"/>
                </a:solidFill>
                <a:latin typeface="Teko"/>
                <a:ea typeface="Teko"/>
                <a:cs typeface="Teko"/>
                <a:sym typeface="Teko"/>
              </a:rPr>
              <a:t>Without interruption; constantly</a:t>
            </a:r>
            <a:endParaRPr/>
          </a:p>
        </p:txBody>
      </p:sp>
      <p:sp>
        <p:nvSpPr>
          <p:cNvPr id="424" name="Google Shape;424;p40"/>
          <p:cNvSpPr/>
          <p:nvPr/>
        </p:nvSpPr>
        <p:spPr>
          <a:xfrm>
            <a:off x="5251676" y="2622273"/>
            <a:ext cx="1481818" cy="306161"/>
          </a:xfrm>
          <a:prstGeom prst="wedgeRoundRectCallout">
            <a:avLst>
              <a:gd fmla="val -81944" name="adj1"/>
              <a:gd fmla="val 22500" name="adj2"/>
              <a:gd fmla="val 16667" name="adj3"/>
            </a:avLst>
          </a:prstGeom>
          <a:noFill/>
          <a:ln cap="flat" cmpd="sng" w="26425">
            <a:solidFill>
              <a:srgbClr val="FF8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50">
                <a:solidFill>
                  <a:srgbClr val="007B5F"/>
                </a:solidFill>
                <a:latin typeface="Teko"/>
                <a:ea typeface="Teko"/>
                <a:cs typeface="Teko"/>
                <a:sym typeface="Teko"/>
              </a:rPr>
              <a:t>Recognise a difference</a:t>
            </a:r>
            <a:endParaRPr/>
          </a:p>
        </p:txBody>
      </p:sp>
      <p:sp>
        <p:nvSpPr>
          <p:cNvPr id="425" name="Google Shape;425;p40"/>
          <p:cNvSpPr/>
          <p:nvPr/>
        </p:nvSpPr>
        <p:spPr>
          <a:xfrm>
            <a:off x="5888490" y="3092944"/>
            <a:ext cx="1690007" cy="355148"/>
          </a:xfrm>
          <a:prstGeom prst="wedgeRoundRectCallout">
            <a:avLst>
              <a:gd fmla="val -81944" name="adj1"/>
              <a:gd fmla="val 22500" name="adj2"/>
              <a:gd fmla="val 16667" name="adj3"/>
            </a:avLst>
          </a:prstGeom>
          <a:noFill/>
          <a:ln cap="flat" cmpd="sng" w="26425">
            <a:solidFill>
              <a:srgbClr val="FF8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50">
                <a:solidFill>
                  <a:srgbClr val="007B5F"/>
                </a:solidFill>
                <a:latin typeface="Teko"/>
                <a:ea typeface="Teko"/>
                <a:cs typeface="Teko"/>
                <a:sym typeface="Teko"/>
              </a:rPr>
              <a:t>Openly ignore a rule or law</a:t>
            </a:r>
            <a:endParaRPr/>
          </a:p>
        </p:txBody>
      </p:sp>
      <p:sp>
        <p:nvSpPr>
          <p:cNvPr id="426" name="Google Shape;426;p40"/>
          <p:cNvSpPr/>
          <p:nvPr/>
        </p:nvSpPr>
        <p:spPr>
          <a:xfrm>
            <a:off x="1406298" y="2417222"/>
            <a:ext cx="1224643" cy="704170"/>
          </a:xfrm>
          <a:prstGeom prst="wedgeRoundRectCallout">
            <a:avLst>
              <a:gd fmla="val 64935" name="adj1"/>
              <a:gd fmla="val 79112" name="adj2"/>
              <a:gd fmla="val 16667" name="adj3"/>
            </a:avLst>
          </a:prstGeom>
          <a:noFill/>
          <a:ln cap="flat" cmpd="sng" w="26425">
            <a:solidFill>
              <a:srgbClr val="FF8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50">
                <a:solidFill>
                  <a:srgbClr val="007B5F"/>
                </a:solidFill>
                <a:latin typeface="Teko"/>
                <a:ea typeface="Teko"/>
                <a:cs typeface="Teko"/>
                <a:sym typeface="Teko"/>
              </a:rPr>
              <a:t>Make a disturbingly harsh and loud noise</a:t>
            </a:r>
            <a:endParaRPr/>
          </a:p>
        </p:txBody>
      </p:sp>
      <p:sp>
        <p:nvSpPr>
          <p:cNvPr id="427" name="Google Shape;427;p40"/>
          <p:cNvSpPr/>
          <p:nvPr/>
        </p:nvSpPr>
        <p:spPr>
          <a:xfrm>
            <a:off x="5888490" y="3587930"/>
            <a:ext cx="1567544" cy="453121"/>
          </a:xfrm>
          <a:prstGeom prst="wedgeRoundRectCallout">
            <a:avLst>
              <a:gd fmla="val -92100" name="adj1"/>
              <a:gd fmla="val 84661" name="adj2"/>
              <a:gd fmla="val 16667" name="adj3"/>
            </a:avLst>
          </a:prstGeom>
          <a:noFill/>
          <a:ln cap="flat" cmpd="sng" w="26425">
            <a:solidFill>
              <a:srgbClr val="FF8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50">
                <a:solidFill>
                  <a:srgbClr val="007B5F"/>
                </a:solidFill>
                <a:latin typeface="Teko"/>
                <a:ea typeface="Teko"/>
                <a:cs typeface="Teko"/>
                <a:sym typeface="Teko"/>
              </a:rPr>
              <a:t>Say something abruptly as an interruption</a:t>
            </a:r>
            <a:endParaRPr/>
          </a:p>
        </p:txBody>
      </p:sp>
      <p:sp>
        <p:nvSpPr>
          <p:cNvPr id="428" name="Google Shape;428;p40"/>
          <p:cNvSpPr/>
          <p:nvPr/>
        </p:nvSpPr>
        <p:spPr>
          <a:xfrm>
            <a:off x="1314447" y="4327068"/>
            <a:ext cx="1224643" cy="275545"/>
          </a:xfrm>
          <a:prstGeom prst="wedgeRoundRectCallout">
            <a:avLst>
              <a:gd fmla="val 69935" name="adj1"/>
              <a:gd fmla="val 18242" name="adj2"/>
              <a:gd fmla="val 16667" name="adj3"/>
            </a:avLst>
          </a:prstGeom>
          <a:noFill/>
          <a:ln cap="flat" cmpd="sng" w="26425">
            <a:solidFill>
              <a:srgbClr val="FF8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50">
                <a:solidFill>
                  <a:srgbClr val="007B5F"/>
                </a:solidFill>
                <a:latin typeface="Teko"/>
                <a:ea typeface="Teko"/>
                <a:cs typeface="Teko"/>
                <a:sym typeface="Teko"/>
              </a:rPr>
              <a:t>Speaker</a:t>
            </a:r>
            <a:endParaRPr/>
          </a:p>
        </p:txBody>
      </p:sp>
      <p:sp>
        <p:nvSpPr>
          <p:cNvPr id="429" name="Google Shape;429;p40"/>
          <p:cNvSpPr/>
          <p:nvPr/>
        </p:nvSpPr>
        <p:spPr>
          <a:xfrm>
            <a:off x="5462259" y="4247465"/>
            <a:ext cx="1230766" cy="355148"/>
          </a:xfrm>
          <a:prstGeom prst="wedgeRoundRectCallout">
            <a:avLst>
              <a:gd fmla="val -81944" name="adj1"/>
              <a:gd fmla="val 22500" name="adj2"/>
              <a:gd fmla="val 16667" name="adj3"/>
            </a:avLst>
          </a:prstGeom>
          <a:noFill/>
          <a:ln cap="flat" cmpd="sng" w="26425">
            <a:solidFill>
              <a:srgbClr val="FF8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50">
                <a:solidFill>
                  <a:srgbClr val="007B5F"/>
                </a:solidFill>
                <a:latin typeface="Teko"/>
                <a:ea typeface="Teko"/>
                <a:cs typeface="Teko"/>
                <a:sym typeface="Teko"/>
              </a:rPr>
              <a:t>Disagreement</a:t>
            </a:r>
            <a:endParaRPr/>
          </a:p>
        </p:txBody>
      </p:sp>
      <p:sp>
        <p:nvSpPr>
          <p:cNvPr id="430" name="Google Shape;430;p40"/>
          <p:cNvSpPr/>
          <p:nvPr/>
        </p:nvSpPr>
        <p:spPr>
          <a:xfrm>
            <a:off x="5171697" y="5101366"/>
            <a:ext cx="1230766" cy="355148"/>
          </a:xfrm>
          <a:prstGeom prst="wedgeRoundRectCallout">
            <a:avLst>
              <a:gd fmla="val -81944" name="adj1"/>
              <a:gd fmla="val 22500" name="adj2"/>
              <a:gd fmla="val 16667" name="adj3"/>
            </a:avLst>
          </a:prstGeom>
          <a:noFill/>
          <a:ln cap="flat" cmpd="sng" w="26425">
            <a:solidFill>
              <a:srgbClr val="FF8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50">
                <a:solidFill>
                  <a:srgbClr val="007B5F"/>
                </a:solidFill>
                <a:latin typeface="Teko"/>
                <a:ea typeface="Teko"/>
                <a:cs typeface="Teko"/>
                <a:sym typeface="Teko"/>
              </a:rPr>
              <a:t>Sticky medicine</a:t>
            </a:r>
            <a:endParaRPr/>
          </a:p>
        </p:txBody>
      </p:sp>
      <p:sp>
        <p:nvSpPr>
          <p:cNvPr id="431" name="Google Shape;431;p40"/>
          <p:cNvSpPr/>
          <p:nvPr/>
        </p:nvSpPr>
        <p:spPr>
          <a:xfrm>
            <a:off x="1406297" y="5715000"/>
            <a:ext cx="1224643" cy="275545"/>
          </a:xfrm>
          <a:prstGeom prst="wedgeRoundRectCallout">
            <a:avLst>
              <a:gd fmla="val 69935" name="adj1"/>
              <a:gd fmla="val 18242" name="adj2"/>
              <a:gd fmla="val 16667" name="adj3"/>
            </a:avLst>
          </a:prstGeom>
          <a:noFill/>
          <a:ln cap="flat" cmpd="sng" w="26425">
            <a:solidFill>
              <a:srgbClr val="FF82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50">
                <a:solidFill>
                  <a:srgbClr val="007B5F"/>
                </a:solidFill>
                <a:latin typeface="Teko"/>
                <a:ea typeface="Teko"/>
                <a:cs typeface="Teko"/>
                <a:sym typeface="Teko"/>
              </a:rPr>
              <a:t>Stopping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1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3339" lvl="0" marL="182880" rtl="0" algn="l"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  <a:p>
            <a:pPr indent="-53339" lvl="0" marL="18288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  <a:p>
            <a:pPr indent="-53339" lvl="0" marL="18288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  <a:p>
            <a:pPr indent="-53339" lvl="0" marL="18288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  <a:p>
            <a:pPr indent="-53339" lvl="0" marL="18288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  <a:p>
            <a:pPr indent="-182880" lvl="0" marL="182880" rtl="0" algn="l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GB"/>
              <a:t>You could </a:t>
            </a:r>
            <a:r>
              <a:rPr b="1" lang="en-GB">
                <a:solidFill>
                  <a:srgbClr val="00B050"/>
                </a:solidFill>
              </a:rPr>
              <a:t>add props</a:t>
            </a:r>
            <a:r>
              <a:rPr lang="en-GB"/>
              <a:t>.</a:t>
            </a:r>
            <a:endParaRPr/>
          </a:p>
          <a:p>
            <a:pPr indent="-182880" lvl="0" marL="182880" rtl="0" algn="l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GB"/>
              <a:t>You could </a:t>
            </a:r>
            <a:r>
              <a:rPr b="1" lang="en-GB">
                <a:solidFill>
                  <a:srgbClr val="00B050"/>
                </a:solidFill>
              </a:rPr>
              <a:t>add actions</a:t>
            </a:r>
            <a:r>
              <a:rPr lang="en-GB"/>
              <a:t>.</a:t>
            </a:r>
            <a:endParaRPr/>
          </a:p>
          <a:p>
            <a:pPr indent="-182880" lvl="0" marL="182880" rtl="0" algn="l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b="1" lang="en-GB">
                <a:solidFill>
                  <a:srgbClr val="00B050"/>
                </a:solidFill>
              </a:rPr>
              <a:t>Rehearse</a:t>
            </a:r>
            <a:r>
              <a:rPr lang="en-GB"/>
              <a:t> it before you send it in.</a:t>
            </a:r>
            <a:endParaRPr/>
          </a:p>
          <a:p>
            <a:pPr indent="-182880" lvl="0" marL="182880" rtl="0" algn="l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GB"/>
              <a:t>Think about your </a:t>
            </a:r>
            <a:r>
              <a:rPr b="1" lang="en-GB">
                <a:solidFill>
                  <a:srgbClr val="00B050"/>
                </a:solidFill>
              </a:rPr>
              <a:t>tone</a:t>
            </a:r>
            <a:r>
              <a:rPr lang="en-GB"/>
              <a:t>, </a:t>
            </a:r>
            <a:r>
              <a:rPr b="1" lang="en-GB">
                <a:solidFill>
                  <a:srgbClr val="00B050"/>
                </a:solidFill>
              </a:rPr>
              <a:t>volume</a:t>
            </a:r>
            <a:r>
              <a:rPr lang="en-GB"/>
              <a:t>, </a:t>
            </a:r>
            <a:r>
              <a:rPr b="1" lang="en-GB">
                <a:solidFill>
                  <a:srgbClr val="00B050"/>
                </a:solidFill>
              </a:rPr>
              <a:t>expression</a:t>
            </a:r>
            <a:r>
              <a:rPr lang="en-GB"/>
              <a:t> and </a:t>
            </a:r>
            <a:r>
              <a:rPr b="1" lang="en-GB">
                <a:solidFill>
                  <a:srgbClr val="00B050"/>
                </a:solidFill>
              </a:rPr>
              <a:t>rhythm</a:t>
            </a:r>
            <a:r>
              <a:rPr lang="en-GB"/>
              <a:t>.</a:t>
            </a:r>
            <a:endParaRPr/>
          </a:p>
          <a:p>
            <a:pPr indent="-53339" lvl="0" marL="182880" rtl="0" algn="l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</p:txBody>
      </p:sp>
      <p:sp>
        <p:nvSpPr>
          <p:cNvPr id="437" name="Google Shape;437;p41"/>
          <p:cNvSpPr txBox="1"/>
          <p:nvPr/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2200"/>
              <a:buFont typeface="Teko"/>
              <a:buNone/>
            </a:pPr>
            <a: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Friday 4</a:t>
            </a:r>
            <a:r>
              <a:rPr b="1" baseline="30000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th</a:t>
            </a:r>
            <a: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 February 2022</a:t>
            </a:r>
            <a:b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</a:br>
            <a:b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</a:br>
            <a:r>
              <a:rPr b="1" i="0" lang="en-GB" sz="3200">
                <a:solidFill>
                  <a:srgbClr val="007B5F"/>
                </a:solidFill>
                <a:latin typeface="Teko"/>
                <a:ea typeface="Teko"/>
                <a:cs typeface="Teko"/>
                <a:sym typeface="Teko"/>
              </a:rPr>
              <a:t>LO: To perform a poem of mine</a:t>
            </a:r>
            <a:endParaRPr b="0" i="0" sz="3200">
              <a:solidFill>
                <a:schemeClr val="dk2"/>
              </a:solidFill>
              <a:latin typeface="Teko"/>
              <a:ea typeface="Teko"/>
              <a:cs typeface="Teko"/>
              <a:sym typeface="Teko"/>
            </a:endParaRPr>
          </a:p>
        </p:txBody>
      </p:sp>
      <p:pic>
        <p:nvPicPr>
          <p:cNvPr descr="Image result for performance " id="438" name="Google Shape;43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7415" y="1919214"/>
            <a:ext cx="227647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perform" id="439" name="Google Shape;439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8203" y="1910569"/>
            <a:ext cx="303847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performing poem" id="440" name="Google Shape;440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30858" y="1919214"/>
            <a:ext cx="1949548" cy="1705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tilda 001" id="123" name="Google Shape;12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547150"/>
            <a:ext cx="9138956" cy="6310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60"/>
              <a:buNone/>
            </a:pPr>
            <a:r>
              <a:rPr b="1" lang="en-GB" sz="3600">
                <a:latin typeface="Teko"/>
                <a:ea typeface="Teko"/>
                <a:cs typeface="Teko"/>
                <a:sym typeface="Teko"/>
              </a:rPr>
              <a:t>Draw a mind map of each character/group of characters: what do you think of them?</a:t>
            </a:r>
            <a:endParaRPr/>
          </a:p>
        </p:txBody>
      </p:sp>
      <p:sp>
        <p:nvSpPr>
          <p:cNvPr id="130" name="Google Shape;130;p6"/>
          <p:cNvSpPr txBox="1"/>
          <p:nvPr/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2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00000"/>
              <a:buFont typeface="Teko"/>
              <a:buNone/>
            </a:pPr>
            <a:r>
              <a:rPr b="1" i="0" lang="en-GB" sz="2200" u="none" cap="none" strike="noStrike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Monday 31</a:t>
            </a:r>
            <a:r>
              <a:rPr b="1" baseline="30000" i="0" lang="en-GB" sz="2200" u="none" cap="none" strike="noStrike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st</a:t>
            </a:r>
            <a:r>
              <a:rPr b="1" i="0" lang="en-GB" sz="2200" u="none" cap="none" strike="noStrike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 January 2022</a:t>
            </a:r>
            <a:br>
              <a:rPr b="1" i="0" lang="en-GB" sz="2200" u="none" cap="none" strike="noStrike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</a:br>
            <a:br>
              <a:rPr b="1" i="0" lang="en-GB" sz="2200" u="none" cap="none" strike="noStrike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</a:br>
            <a:r>
              <a:rPr b="1" i="0" lang="en-GB" sz="4000" u="none" cap="none" strike="noStrike">
                <a:solidFill>
                  <a:srgbClr val="007B5F"/>
                </a:solidFill>
                <a:latin typeface="Teko"/>
                <a:ea typeface="Teko"/>
                <a:cs typeface="Teko"/>
                <a:sym typeface="Teko"/>
              </a:rPr>
              <a:t>LO: Prepare and present a point of view</a:t>
            </a:r>
            <a:endParaRPr b="1" i="0" sz="4000" u="none" cap="none" strike="noStrike">
              <a:solidFill>
                <a:srgbClr val="007B5F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1527400" y="3429000"/>
            <a:ext cx="93006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rPr>
              <a:t>Matilda</a:t>
            </a:r>
            <a:endParaRPr sz="24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2260713" y="5069962"/>
            <a:ext cx="66236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rPr>
              <a:t>Aunt</a:t>
            </a:r>
            <a:endParaRPr sz="24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6587081" y="3219665"/>
            <a:ext cx="147829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rPr>
              <a:t>Fire Brigade</a:t>
            </a:r>
            <a:endParaRPr sz="24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6"/>
          <p:cNvSpPr/>
          <p:nvPr/>
        </p:nvSpPr>
        <p:spPr>
          <a:xfrm>
            <a:off x="4885974" y="4693444"/>
            <a:ext cx="17011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1"/>
                </a:solidFill>
                <a:latin typeface="Teko"/>
                <a:ea typeface="Teko"/>
                <a:cs typeface="Teko"/>
                <a:sym typeface="Teko"/>
              </a:rPr>
              <a:t>General Public</a:t>
            </a:r>
            <a:endParaRPr sz="24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60"/>
              <a:buNone/>
            </a:pPr>
            <a:r>
              <a:t/>
            </a:r>
            <a:endParaRPr sz="3600">
              <a:latin typeface="Teko"/>
              <a:ea typeface="Teko"/>
              <a:cs typeface="Teko"/>
              <a:sym typeface="Teko"/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SzPts val="3060"/>
              <a:buNone/>
            </a:pPr>
            <a:r>
              <a:rPr b="1" lang="en-GB" sz="3600">
                <a:latin typeface="Teko"/>
                <a:ea typeface="Teko"/>
                <a:cs typeface="Teko"/>
                <a:sym typeface="Teko"/>
              </a:rPr>
              <a:t>Questions to consider:</a:t>
            </a:r>
            <a:endParaRPr/>
          </a:p>
          <a:p>
            <a:pPr indent="-194310" lvl="0" marL="182880" rtl="0" algn="l">
              <a:spcBef>
                <a:spcPts val="720"/>
              </a:spcBef>
              <a:spcAft>
                <a:spcPts val="0"/>
              </a:spcAft>
              <a:buSzPts val="3060"/>
              <a:buChar char="•"/>
            </a:pPr>
            <a:r>
              <a:rPr lang="en-GB" sz="3600">
                <a:latin typeface="Teko"/>
                <a:ea typeface="Teko"/>
                <a:cs typeface="Teko"/>
                <a:sym typeface="Teko"/>
              </a:rPr>
              <a:t>Is this poem intended to be taken seriously?</a:t>
            </a:r>
            <a:endParaRPr/>
          </a:p>
          <a:p>
            <a:pPr indent="-194310" lvl="0" marL="182880" rtl="0" algn="l">
              <a:spcBef>
                <a:spcPts val="720"/>
              </a:spcBef>
              <a:spcAft>
                <a:spcPts val="0"/>
              </a:spcAft>
              <a:buSzPts val="3060"/>
              <a:buChar char="•"/>
            </a:pPr>
            <a:r>
              <a:rPr lang="en-GB" sz="3600">
                <a:latin typeface="Teko"/>
                <a:ea typeface="Teko"/>
                <a:cs typeface="Teko"/>
                <a:sym typeface="Teko"/>
              </a:rPr>
              <a:t>What clues are there?</a:t>
            </a:r>
            <a:endParaRPr/>
          </a:p>
        </p:txBody>
      </p:sp>
      <p:sp>
        <p:nvSpPr>
          <p:cNvPr id="141" name="Google Shape;141;p7"/>
          <p:cNvSpPr txBox="1"/>
          <p:nvPr/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2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00000"/>
              <a:buFont typeface="Teko"/>
              <a:buNone/>
            </a:pPr>
            <a: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Monday 31</a:t>
            </a:r>
            <a:r>
              <a:rPr b="1" baseline="30000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st</a:t>
            </a:r>
            <a: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 January 2022</a:t>
            </a:r>
            <a:b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</a:br>
            <a:b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</a:br>
            <a:r>
              <a:rPr b="1" i="0" lang="en-GB" sz="4000">
                <a:solidFill>
                  <a:srgbClr val="007B5F"/>
                </a:solidFill>
                <a:latin typeface="Teko"/>
                <a:ea typeface="Teko"/>
                <a:cs typeface="Teko"/>
                <a:sym typeface="Teko"/>
              </a:rPr>
              <a:t>LO: Prepare and present a point of view</a:t>
            </a:r>
            <a:endParaRPr b="1" i="0" sz="4000">
              <a:solidFill>
                <a:srgbClr val="007B5F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42" name="Google Shape;142;p7"/>
          <p:cNvSpPr/>
          <p:nvPr/>
        </p:nvSpPr>
        <p:spPr>
          <a:xfrm>
            <a:off x="5088519" y="4954800"/>
            <a:ext cx="245451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No sympathetic characters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Sing-song rhythm/rhyme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Hyperbole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Irony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9886" y="2794476"/>
            <a:ext cx="2141075" cy="1977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8"/>
          <p:cNvPicPr preferRelativeResize="0"/>
          <p:nvPr/>
        </p:nvPicPr>
        <p:blipFill rotWithShape="1">
          <a:blip r:embed="rId4">
            <a:alphaModFix/>
          </a:blip>
          <a:srcRect b="5637" l="4432" r="5828" t="32141"/>
          <a:stretch/>
        </p:blipFill>
        <p:spPr>
          <a:xfrm>
            <a:off x="2030475" y="4837127"/>
            <a:ext cx="1831206" cy="1966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789" y="3650908"/>
            <a:ext cx="1920362" cy="166923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8"/>
          <p:cNvSpPr/>
          <p:nvPr/>
        </p:nvSpPr>
        <p:spPr>
          <a:xfrm>
            <a:off x="1896521" y="1897873"/>
            <a:ext cx="1329389" cy="747822"/>
          </a:xfrm>
          <a:prstGeom prst="rect">
            <a:avLst/>
          </a:prstGeom>
          <a:gradFill>
            <a:gsLst>
              <a:gs pos="0">
                <a:srgbClr val="007E5D"/>
              </a:gs>
              <a:gs pos="34000">
                <a:srgbClr val="00795A"/>
              </a:gs>
              <a:gs pos="70000">
                <a:srgbClr val="008966"/>
              </a:gs>
              <a:gs pos="100000">
                <a:srgbClr val="03795E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br" dir="2700000" dist="25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Hyperbole</a:t>
            </a:r>
            <a:endParaRPr/>
          </a:p>
        </p:txBody>
      </p:sp>
      <p:sp>
        <p:nvSpPr>
          <p:cNvPr id="152" name="Google Shape;152;p8"/>
          <p:cNvSpPr/>
          <p:nvPr/>
        </p:nvSpPr>
        <p:spPr>
          <a:xfrm>
            <a:off x="6004566" y="1897873"/>
            <a:ext cx="1329389" cy="747822"/>
          </a:xfrm>
          <a:prstGeom prst="rect">
            <a:avLst/>
          </a:prstGeom>
          <a:gradFill>
            <a:gsLst>
              <a:gs pos="0">
                <a:srgbClr val="007E5D"/>
              </a:gs>
              <a:gs pos="34000">
                <a:srgbClr val="00795A"/>
              </a:gs>
              <a:gs pos="70000">
                <a:srgbClr val="008966"/>
              </a:gs>
              <a:gs pos="100000">
                <a:srgbClr val="03795E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br" dir="2700000" dist="25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Irony</a:t>
            </a:r>
            <a:endParaRPr/>
          </a:p>
        </p:txBody>
      </p:sp>
      <p:sp>
        <p:nvSpPr>
          <p:cNvPr id="153" name="Google Shape;153;p8"/>
          <p:cNvSpPr/>
          <p:nvPr/>
        </p:nvSpPr>
        <p:spPr>
          <a:xfrm>
            <a:off x="139745" y="2502275"/>
            <a:ext cx="1602388" cy="968929"/>
          </a:xfrm>
          <a:prstGeom prst="wedgeRectCallout">
            <a:avLst>
              <a:gd fmla="val 69663" name="adj1"/>
              <a:gd fmla="val -70248" name="adj2"/>
            </a:avLst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br" dir="2700000" dist="25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An extreme exaggeration used to make a point.</a:t>
            </a:r>
            <a:endParaRPr/>
          </a:p>
        </p:txBody>
      </p:sp>
      <p:sp>
        <p:nvSpPr>
          <p:cNvPr id="154" name="Google Shape;154;p8"/>
          <p:cNvSpPr/>
          <p:nvPr/>
        </p:nvSpPr>
        <p:spPr>
          <a:xfrm>
            <a:off x="7353575" y="2515930"/>
            <a:ext cx="1701050" cy="1252506"/>
          </a:xfrm>
          <a:prstGeom prst="wedgeRectCallout">
            <a:avLst>
              <a:gd fmla="val -75810" name="adj1"/>
              <a:gd fmla="val -63616" name="adj2"/>
            </a:avLst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br" dir="2700000" dist="254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Where someone says, writes or does the opposite of what they actually mean.</a:t>
            </a:r>
            <a:endParaRPr/>
          </a:p>
        </p:txBody>
      </p:sp>
      <p:pic>
        <p:nvPicPr>
          <p:cNvPr id="155" name="Google Shape;155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29080" y="4921030"/>
            <a:ext cx="2150972" cy="127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43164" y="3856396"/>
            <a:ext cx="1937303" cy="14776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hyperbole" id="157" name="Google Shape;157;p8"/>
          <p:cNvPicPr preferRelativeResize="0"/>
          <p:nvPr/>
        </p:nvPicPr>
        <p:blipFill rotWithShape="1">
          <a:blip r:embed="rId8">
            <a:alphaModFix/>
          </a:blip>
          <a:srcRect b="0" l="0" r="0" t="7809"/>
          <a:stretch/>
        </p:blipFill>
        <p:spPr>
          <a:xfrm>
            <a:off x="2030475" y="3019570"/>
            <a:ext cx="2338365" cy="174408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8"/>
          <p:cNvSpPr/>
          <p:nvPr/>
        </p:nvSpPr>
        <p:spPr>
          <a:xfrm>
            <a:off x="2396366" y="2770188"/>
            <a:ext cx="967270" cy="318654"/>
          </a:xfrm>
          <a:prstGeom prst="rect">
            <a:avLst/>
          </a:prstGeom>
          <a:solidFill>
            <a:schemeClr val="lt1"/>
          </a:solidFill>
          <a:ln cap="flat" cmpd="sng" w="264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2982879" y="2700914"/>
            <a:ext cx="967270" cy="318654"/>
          </a:xfrm>
          <a:prstGeom prst="rect">
            <a:avLst/>
          </a:prstGeom>
          <a:solidFill>
            <a:schemeClr val="lt1"/>
          </a:solidFill>
          <a:ln cap="flat" cmpd="sng" w="264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8"/>
          <p:cNvSpPr txBox="1"/>
          <p:nvPr/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2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ct val="100000"/>
              <a:buFont typeface="Teko"/>
              <a:buNone/>
            </a:pPr>
            <a: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Monday 31</a:t>
            </a:r>
            <a:r>
              <a:rPr b="1" baseline="30000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st</a:t>
            </a:r>
            <a: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  <a:t> January 2022</a:t>
            </a:r>
            <a:b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</a:br>
            <a:br>
              <a:rPr b="1" i="0" lang="en-GB" sz="2200">
                <a:solidFill>
                  <a:srgbClr val="FF8200"/>
                </a:solidFill>
                <a:latin typeface="Teko"/>
                <a:ea typeface="Teko"/>
                <a:cs typeface="Teko"/>
                <a:sym typeface="Teko"/>
              </a:rPr>
            </a:br>
            <a:r>
              <a:rPr b="1" i="0" lang="en-GB" sz="4000">
                <a:solidFill>
                  <a:srgbClr val="007B5F"/>
                </a:solidFill>
                <a:latin typeface="Teko"/>
                <a:ea typeface="Teko"/>
                <a:cs typeface="Teko"/>
                <a:sym typeface="Teko"/>
              </a:rPr>
              <a:t>LO: Prepare and present a point of view</a:t>
            </a:r>
            <a:endParaRPr b="1" i="0" sz="4000">
              <a:solidFill>
                <a:srgbClr val="007B5F"/>
              </a:solidFill>
              <a:latin typeface="Teko"/>
              <a:ea typeface="Teko"/>
              <a:cs typeface="Teko"/>
              <a:sym typeface="Tek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81" y="512728"/>
            <a:ext cx="9056462" cy="6334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larity">
  <a:themeElements>
    <a:clrScheme name="Handsworth 1">
      <a:dk1>
        <a:srgbClr val="424548"/>
      </a:dk1>
      <a:lt1>
        <a:srgbClr val="FFFFFF"/>
      </a:lt1>
      <a:dk2>
        <a:srgbClr val="44546A"/>
      </a:dk2>
      <a:lt2>
        <a:srgbClr val="E7E6E6"/>
      </a:lt2>
      <a:accent1>
        <a:srgbClr val="04795F"/>
      </a:accent1>
      <a:accent2>
        <a:srgbClr val="DA6705"/>
      </a:accent2>
      <a:accent3>
        <a:srgbClr val="D9E5CC"/>
      </a:accent3>
      <a:accent4>
        <a:srgbClr val="FAC197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2016-02-06T09:23:34Z</dcterms:created>
  <dc:creator>Jonaki Sarkar-Glanvill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0x010100AC4F19313DD317478EA751192BDCE443</vt:lpwstr>
  </property>
  <property fmtid="{D5CDD505-2E9C-101B-9397-08002B2CF9AE}" pid="3" name="ComplianceAssetId">
    <vt:lpwstr/>
  </property>
  <property fmtid="{D5CDD505-2E9C-101B-9397-08002B2CF9AE}" pid="4" name="Order">
    <vt:r8>543700.0</vt:r8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AuthorIds_UIVersion_1536">
    <vt:lpwstr>27</vt:lpwstr>
  </property>
</Properties>
</file>