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6858000" cy="9906000" type="A4"/>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7" d="100"/>
          <a:sy n="47" d="100"/>
        </p:scale>
        <p:origin x="-1512" y="31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3"/>
            <a:ext cx="5829300" cy="2123369"/>
          </a:xfrm>
        </p:spPr>
        <p:txBody>
          <a:bodyPr/>
          <a:lstStyle/>
          <a:p>
            <a:r>
              <a:rPr lang="en-US" smtClean="0"/>
              <a:t>Click to edit Master title style</a:t>
            </a:r>
            <a:endParaRPr lang="en-GB"/>
          </a:p>
        </p:txBody>
      </p:sp>
      <p:sp>
        <p:nvSpPr>
          <p:cNvPr id="3" name="Subtitl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6F0B3F7-44D9-481F-A3AE-CF5D5D7BD9EE}" type="datetimeFigureOut">
              <a:rPr lang="en-GB" smtClean="0"/>
              <a:t>10/09/2014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59E2AEB-5DB6-4E1B-A779-E72C2748FA00}" type="slidenum">
              <a:rPr lang="en-GB" smtClean="0"/>
              <a:t>‹#›</a:t>
            </a:fld>
            <a:endParaRPr lang="en-GB"/>
          </a:p>
        </p:txBody>
      </p:sp>
    </p:spTree>
    <p:extLst>
      <p:ext uri="{BB962C8B-B14F-4D97-AF65-F5344CB8AC3E}">
        <p14:creationId xmlns:p14="http://schemas.microsoft.com/office/powerpoint/2010/main" val="380740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6F0B3F7-44D9-481F-A3AE-CF5D5D7BD9EE}" type="datetimeFigureOut">
              <a:rPr lang="en-GB" smtClean="0"/>
              <a:t>10/09/2014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59E2AEB-5DB6-4E1B-A779-E72C2748FA00}" type="slidenum">
              <a:rPr lang="en-GB" smtClean="0"/>
              <a:t>‹#›</a:t>
            </a:fld>
            <a:endParaRPr lang="en-GB"/>
          </a:p>
        </p:txBody>
      </p:sp>
    </p:spTree>
    <p:extLst>
      <p:ext uri="{BB962C8B-B14F-4D97-AF65-F5344CB8AC3E}">
        <p14:creationId xmlns:p14="http://schemas.microsoft.com/office/powerpoint/2010/main" val="3446968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701"/>
            <a:ext cx="1543050" cy="8452202"/>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42900" y="396701"/>
            <a:ext cx="4514850" cy="845220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6F0B3F7-44D9-481F-A3AE-CF5D5D7BD9EE}" type="datetimeFigureOut">
              <a:rPr lang="en-GB" smtClean="0"/>
              <a:t>10/09/2014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59E2AEB-5DB6-4E1B-A779-E72C2748FA00}" type="slidenum">
              <a:rPr lang="en-GB" smtClean="0"/>
              <a:t>‹#›</a:t>
            </a:fld>
            <a:endParaRPr lang="en-GB"/>
          </a:p>
        </p:txBody>
      </p:sp>
    </p:spTree>
    <p:extLst>
      <p:ext uri="{BB962C8B-B14F-4D97-AF65-F5344CB8AC3E}">
        <p14:creationId xmlns:p14="http://schemas.microsoft.com/office/powerpoint/2010/main" val="3960219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6F0B3F7-44D9-481F-A3AE-CF5D5D7BD9EE}" type="datetimeFigureOut">
              <a:rPr lang="en-GB" smtClean="0"/>
              <a:t>10/09/2014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59E2AEB-5DB6-4E1B-A779-E72C2748FA00}" type="slidenum">
              <a:rPr lang="en-GB" smtClean="0"/>
              <a:t>‹#›</a:t>
            </a:fld>
            <a:endParaRPr lang="en-GB"/>
          </a:p>
        </p:txBody>
      </p:sp>
    </p:spTree>
    <p:extLst>
      <p:ext uri="{BB962C8B-B14F-4D97-AF65-F5344CB8AC3E}">
        <p14:creationId xmlns:p14="http://schemas.microsoft.com/office/powerpoint/2010/main" val="3604377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2"/>
            <a:ext cx="5829300" cy="1967442"/>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F0B3F7-44D9-481F-A3AE-CF5D5D7BD9EE}" type="datetimeFigureOut">
              <a:rPr lang="en-GB" smtClean="0"/>
              <a:t>10/09/2014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59E2AEB-5DB6-4E1B-A779-E72C2748FA00}" type="slidenum">
              <a:rPr lang="en-GB" smtClean="0"/>
              <a:t>‹#›</a:t>
            </a:fld>
            <a:endParaRPr lang="en-GB"/>
          </a:p>
        </p:txBody>
      </p:sp>
    </p:spTree>
    <p:extLst>
      <p:ext uri="{BB962C8B-B14F-4D97-AF65-F5344CB8AC3E}">
        <p14:creationId xmlns:p14="http://schemas.microsoft.com/office/powerpoint/2010/main" val="2074636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4290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48615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6F0B3F7-44D9-481F-A3AE-CF5D5D7BD9EE}" type="datetimeFigureOut">
              <a:rPr lang="en-GB" smtClean="0"/>
              <a:t>10/09/2014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59E2AEB-5DB6-4E1B-A779-E72C2748FA00}" type="slidenum">
              <a:rPr lang="en-GB" smtClean="0"/>
              <a:t>‹#›</a:t>
            </a:fld>
            <a:endParaRPr lang="en-GB"/>
          </a:p>
        </p:txBody>
      </p:sp>
    </p:spTree>
    <p:extLst>
      <p:ext uri="{BB962C8B-B14F-4D97-AF65-F5344CB8AC3E}">
        <p14:creationId xmlns:p14="http://schemas.microsoft.com/office/powerpoint/2010/main" val="1391350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6F0B3F7-44D9-481F-A3AE-CF5D5D7BD9EE}" type="datetimeFigureOut">
              <a:rPr lang="en-GB" smtClean="0"/>
              <a:t>10/09/2014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59E2AEB-5DB6-4E1B-A779-E72C2748FA00}" type="slidenum">
              <a:rPr lang="en-GB" smtClean="0"/>
              <a:t>‹#›</a:t>
            </a:fld>
            <a:endParaRPr lang="en-GB"/>
          </a:p>
        </p:txBody>
      </p:sp>
    </p:spTree>
    <p:extLst>
      <p:ext uri="{BB962C8B-B14F-4D97-AF65-F5344CB8AC3E}">
        <p14:creationId xmlns:p14="http://schemas.microsoft.com/office/powerpoint/2010/main" val="3986650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6F0B3F7-44D9-481F-A3AE-CF5D5D7BD9EE}" type="datetimeFigureOut">
              <a:rPr lang="en-GB" smtClean="0"/>
              <a:t>10/09/2014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59E2AEB-5DB6-4E1B-A779-E72C2748FA00}" type="slidenum">
              <a:rPr lang="en-GB" smtClean="0"/>
              <a:t>‹#›</a:t>
            </a:fld>
            <a:endParaRPr lang="en-GB"/>
          </a:p>
        </p:txBody>
      </p:sp>
    </p:spTree>
    <p:extLst>
      <p:ext uri="{BB962C8B-B14F-4D97-AF65-F5344CB8AC3E}">
        <p14:creationId xmlns:p14="http://schemas.microsoft.com/office/powerpoint/2010/main" val="925370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F0B3F7-44D9-481F-A3AE-CF5D5D7BD9EE}" type="datetimeFigureOut">
              <a:rPr lang="en-GB" smtClean="0"/>
              <a:t>10/09/2014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59E2AEB-5DB6-4E1B-A779-E72C2748FA00}" type="slidenum">
              <a:rPr lang="en-GB" smtClean="0"/>
              <a:t>‹#›</a:t>
            </a:fld>
            <a:endParaRPr lang="en-GB"/>
          </a:p>
        </p:txBody>
      </p:sp>
    </p:spTree>
    <p:extLst>
      <p:ext uri="{BB962C8B-B14F-4D97-AF65-F5344CB8AC3E}">
        <p14:creationId xmlns:p14="http://schemas.microsoft.com/office/powerpoint/2010/main" val="2266369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1" y="394406"/>
            <a:ext cx="2256235" cy="1678517"/>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F0B3F7-44D9-481F-A3AE-CF5D5D7BD9EE}" type="datetimeFigureOut">
              <a:rPr lang="en-GB" smtClean="0"/>
              <a:t>10/09/2014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59E2AEB-5DB6-4E1B-A779-E72C2748FA00}" type="slidenum">
              <a:rPr lang="en-GB" smtClean="0"/>
              <a:t>‹#›</a:t>
            </a:fld>
            <a:endParaRPr lang="en-GB"/>
          </a:p>
        </p:txBody>
      </p:sp>
    </p:spTree>
    <p:extLst>
      <p:ext uri="{BB962C8B-B14F-4D97-AF65-F5344CB8AC3E}">
        <p14:creationId xmlns:p14="http://schemas.microsoft.com/office/powerpoint/2010/main" val="3623470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1"/>
            <a:ext cx="4114800" cy="818622"/>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F0B3F7-44D9-481F-A3AE-CF5D5D7BD9EE}" type="datetimeFigureOut">
              <a:rPr lang="en-GB" smtClean="0"/>
              <a:t>10/09/2014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59E2AEB-5DB6-4E1B-A779-E72C2748FA00}" type="slidenum">
              <a:rPr lang="en-GB" smtClean="0"/>
              <a:t>‹#›</a:t>
            </a:fld>
            <a:endParaRPr lang="en-GB"/>
          </a:p>
        </p:txBody>
      </p:sp>
    </p:spTree>
    <p:extLst>
      <p:ext uri="{BB962C8B-B14F-4D97-AF65-F5344CB8AC3E}">
        <p14:creationId xmlns:p14="http://schemas.microsoft.com/office/powerpoint/2010/main" val="1786709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C6F0B3F7-44D9-481F-A3AE-CF5D5D7BD9EE}" type="datetimeFigureOut">
              <a:rPr lang="en-GB" smtClean="0"/>
              <a:t>10/09/2014</a:t>
            </a:fld>
            <a:endParaRPr lang="en-GB"/>
          </a:p>
        </p:txBody>
      </p:sp>
      <p:sp>
        <p:nvSpPr>
          <p:cNvPr id="5" name="Footer Placeholder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F59E2AEB-5DB6-4E1B-A779-E72C2748FA00}" type="slidenum">
              <a:rPr lang="en-GB" smtClean="0"/>
              <a:t>‹#›</a:t>
            </a:fld>
            <a:endParaRPr lang="en-GB"/>
          </a:p>
        </p:txBody>
      </p:sp>
    </p:spTree>
    <p:extLst>
      <p:ext uri="{BB962C8B-B14F-4D97-AF65-F5344CB8AC3E}">
        <p14:creationId xmlns:p14="http://schemas.microsoft.com/office/powerpoint/2010/main" val="22589349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7136" y="350488"/>
            <a:ext cx="6264696" cy="9725739"/>
          </a:xfrm>
          <a:prstGeom prst="rect">
            <a:avLst/>
          </a:prstGeom>
        </p:spPr>
        <p:txBody>
          <a:bodyPr wrap="square">
            <a:spAutoFit/>
          </a:bodyPr>
          <a:lstStyle/>
          <a:p>
            <a:pPr algn="ctr"/>
            <a:r>
              <a:rPr lang="en-GB" dirty="0" smtClean="0"/>
              <a:t>  </a:t>
            </a:r>
            <a:r>
              <a:rPr lang="en-GB" sz="2000" dirty="0" smtClean="0">
                <a:latin typeface="Aharoni" pitchFamily="2" charset="-79"/>
                <a:cs typeface="Aharoni" pitchFamily="2" charset="-79"/>
              </a:rPr>
              <a:t>Welcome to </a:t>
            </a:r>
            <a:r>
              <a:rPr lang="en-GB" sz="2000" dirty="0" err="1" smtClean="0">
                <a:latin typeface="Aharoni" pitchFamily="2" charset="-79"/>
                <a:cs typeface="Aharoni" pitchFamily="2" charset="-79"/>
              </a:rPr>
              <a:t>Handsworth</a:t>
            </a:r>
            <a:r>
              <a:rPr lang="en-GB" sz="2000" dirty="0" smtClean="0">
                <a:latin typeface="Aharoni" pitchFamily="2" charset="-79"/>
                <a:cs typeface="Aharoni" pitchFamily="2" charset="-79"/>
              </a:rPr>
              <a:t> Nursery</a:t>
            </a:r>
          </a:p>
          <a:p>
            <a:endParaRPr lang="en-GB" dirty="0"/>
          </a:p>
          <a:p>
            <a:r>
              <a:rPr lang="en-GB" dirty="0" smtClean="0"/>
              <a:t> </a:t>
            </a:r>
            <a:r>
              <a:rPr lang="en-GB" b="1" u="sng" dirty="0"/>
              <a:t>Newsletter September </a:t>
            </a:r>
            <a:r>
              <a:rPr lang="en-GB" b="1" u="sng" dirty="0" smtClean="0"/>
              <a:t>2014</a:t>
            </a:r>
            <a:endParaRPr lang="en-GB" b="1" u="sng" dirty="0"/>
          </a:p>
          <a:p>
            <a:r>
              <a:rPr lang="en-GB" dirty="0"/>
              <a:t> </a:t>
            </a:r>
          </a:p>
          <a:p>
            <a:r>
              <a:rPr lang="en-GB" sz="1600" dirty="0"/>
              <a:t>We would like to welcome the new children and parents to </a:t>
            </a:r>
            <a:r>
              <a:rPr lang="en-GB" sz="1600" dirty="0" err="1"/>
              <a:t>Handsworth</a:t>
            </a:r>
            <a:r>
              <a:rPr lang="en-GB" sz="1600" dirty="0"/>
              <a:t> Nursery. We have 50 new children starting over the next few weeks!</a:t>
            </a:r>
          </a:p>
          <a:p>
            <a:r>
              <a:rPr lang="en-GB" sz="1600" dirty="0"/>
              <a:t>We are sure that it will be a busy and exciting </a:t>
            </a:r>
            <a:r>
              <a:rPr lang="en-GB" sz="1600" dirty="0" smtClean="0"/>
              <a:t>term. We will be concentrating on settling the children in and making sure they are having a fabulous time!. We are really </a:t>
            </a:r>
            <a:r>
              <a:rPr lang="en-GB" sz="1600" dirty="0"/>
              <a:t>looking forward to getting to know each other and exploring our topic of Nursery Rhymes</a:t>
            </a:r>
            <a:r>
              <a:rPr lang="en-GB" sz="1600" dirty="0" smtClean="0"/>
              <a:t>.</a:t>
            </a:r>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smtClean="0"/>
          </a:p>
          <a:p>
            <a:endParaRPr lang="en-GB" sz="1600" u="sng" dirty="0" smtClean="0"/>
          </a:p>
          <a:p>
            <a:r>
              <a:rPr lang="en-GB" sz="1600" dirty="0" smtClean="0"/>
              <a:t>We will be singing, acting out and talking about our Nursery Rhymes. If you have Nursery rhyme books at home it would be great if you could bring them in. </a:t>
            </a:r>
          </a:p>
          <a:p>
            <a:endParaRPr lang="en-GB" sz="1600" dirty="0"/>
          </a:p>
          <a:p>
            <a:r>
              <a:rPr lang="en-GB" sz="1600" dirty="0" smtClean="0"/>
              <a:t> Once settled in we will be learning two new letter sounds each week.</a:t>
            </a:r>
            <a:endParaRPr lang="en-GB" sz="1600" dirty="0"/>
          </a:p>
          <a:p>
            <a:r>
              <a:rPr lang="en-GB" sz="1600" dirty="0" smtClean="0"/>
              <a:t>When we do number work we will be singing number songs, saying number names in order, counting objects carefully  and </a:t>
            </a:r>
            <a:r>
              <a:rPr lang="en-GB" sz="1600" dirty="0"/>
              <a:t> </a:t>
            </a:r>
            <a:r>
              <a:rPr lang="en-GB" sz="1600" dirty="0" smtClean="0"/>
              <a:t>recognising numbers .</a:t>
            </a:r>
          </a:p>
          <a:p>
            <a:endParaRPr lang="en-GB" dirty="0"/>
          </a:p>
          <a:p>
            <a:r>
              <a:rPr lang="en-GB" sz="1600" b="1" u="sng" dirty="0"/>
              <a:t>Junk</a:t>
            </a:r>
            <a:r>
              <a:rPr lang="en-GB" sz="1600" b="1" u="sng" dirty="0" smtClean="0"/>
              <a:t>!</a:t>
            </a:r>
          </a:p>
          <a:p>
            <a:r>
              <a:rPr lang="en-GB" sz="1600" dirty="0" smtClean="0"/>
              <a:t> </a:t>
            </a:r>
            <a:r>
              <a:rPr lang="en-GB" sz="1600" dirty="0"/>
              <a:t>We have two </a:t>
            </a:r>
            <a:r>
              <a:rPr lang="en-GB" sz="1600" dirty="0" smtClean="0"/>
              <a:t>large </a:t>
            </a:r>
            <a:r>
              <a:rPr lang="en-GB" sz="1600" dirty="0"/>
              <a:t>plastic boxes </a:t>
            </a:r>
            <a:r>
              <a:rPr lang="en-GB" sz="1600" dirty="0" smtClean="0"/>
              <a:t> in our garden and </a:t>
            </a:r>
            <a:r>
              <a:rPr lang="en-GB" sz="1600" dirty="0"/>
              <a:t>we would love to fill them up with boxes, tubes, yoghurt pot, lids etc. </a:t>
            </a:r>
            <a:r>
              <a:rPr lang="en-GB" sz="1600" dirty="0" smtClean="0"/>
              <a:t>Donations greatly appreciated.  </a:t>
            </a:r>
            <a:r>
              <a:rPr lang="en-GB" sz="1600" dirty="0"/>
              <a:t>Please just foil, cardboard or plastic items only. Magazines, comics and catalogues would also be </a:t>
            </a:r>
            <a:r>
              <a:rPr lang="en-GB" sz="1600" dirty="0" smtClean="0"/>
              <a:t>welcome.</a:t>
            </a:r>
            <a:endParaRPr lang="en-GB" dirty="0" smtClean="0"/>
          </a:p>
          <a:p>
            <a:endParaRPr lang="en-GB" dirty="0">
              <a:latin typeface="Comic Sans MS" pitchFamily="66"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673" y="3176988"/>
            <a:ext cx="2088231" cy="2597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64904" y="3203458"/>
            <a:ext cx="1872208" cy="2325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09553" y="3272521"/>
            <a:ext cx="1524000" cy="1162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04888" y="4661027"/>
            <a:ext cx="1528665" cy="11453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386491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2656" y="416497"/>
            <a:ext cx="6336704" cy="17143155"/>
          </a:xfrm>
          <a:prstGeom prst="rect">
            <a:avLst/>
          </a:prstGeom>
        </p:spPr>
        <p:txBody>
          <a:bodyPr wrap="square">
            <a:spAutoFit/>
          </a:bodyPr>
          <a:lstStyle/>
          <a:p>
            <a:r>
              <a:rPr lang="en-GB" sz="1600" b="1" dirty="0" smtClean="0"/>
              <a:t>Weather </a:t>
            </a:r>
          </a:p>
          <a:p>
            <a:r>
              <a:rPr lang="en-GB" sz="1600" b="1" dirty="0" smtClean="0"/>
              <a:t> </a:t>
            </a:r>
            <a:r>
              <a:rPr lang="en-GB" sz="1600" dirty="0" smtClean="0"/>
              <a:t>In Nursery we go out whatever the weather so please make sure your child has suitable, named clothing. We would also like you to provide a spare set of clothing in a named bag that can be kept on your child’s peg. Even though we have spare clothes many children prefer to be changed into their own clothes.</a:t>
            </a:r>
          </a:p>
          <a:p>
            <a:pPr marL="66904" marR="214617" indent="0" algn="just">
              <a:spcBef>
                <a:spcPts val="0"/>
              </a:spcBef>
              <a:spcAft>
                <a:spcPts val="200"/>
              </a:spcAft>
            </a:pPr>
            <a:endParaRPr lang="en-GB" sz="1600" b="1" kern="1400" dirty="0" smtClean="0">
              <a:solidFill>
                <a:srgbClr val="000000"/>
              </a:solidFill>
            </a:endParaRPr>
          </a:p>
          <a:p>
            <a:pPr marL="66904" marR="214617" indent="0" algn="just">
              <a:spcBef>
                <a:spcPts val="0"/>
              </a:spcBef>
              <a:spcAft>
                <a:spcPts val="200"/>
              </a:spcAft>
            </a:pPr>
            <a:r>
              <a:rPr lang="en-GB" sz="1600" b="1" kern="1400" dirty="0" smtClean="0">
                <a:solidFill>
                  <a:srgbClr val="000000"/>
                </a:solidFill>
              </a:rPr>
              <a:t>PE</a:t>
            </a:r>
          </a:p>
          <a:p>
            <a:pPr marL="66904" marR="214617" indent="0" algn="just">
              <a:spcBef>
                <a:spcPts val="0"/>
              </a:spcBef>
              <a:spcAft>
                <a:spcPts val="200"/>
              </a:spcAft>
            </a:pPr>
            <a:r>
              <a:rPr lang="en-GB" sz="1600" kern="1400" dirty="0" smtClean="0">
                <a:solidFill>
                  <a:srgbClr val="000000"/>
                </a:solidFill>
              </a:rPr>
              <a:t>Every Friday we have a PE slot in the school small hall. Children do not need to get changed but they will need to remove their shoes and socks. Of course, we will assist them with this, but any practising they can do at home would be greatly appreciated!</a:t>
            </a:r>
            <a:endParaRPr lang="en-GB" sz="1600" kern="1400" dirty="0" smtClean="0">
              <a:solidFill>
                <a:srgbClr val="000000"/>
              </a:solidFill>
              <a:effectLst/>
              <a:latin typeface="Cambria"/>
            </a:endParaRPr>
          </a:p>
          <a:p>
            <a:pPr marL="66904" marR="214617" algn="just">
              <a:spcAft>
                <a:spcPts val="200"/>
              </a:spcAft>
            </a:pPr>
            <a:endParaRPr lang="en-GB" sz="1600" b="1" kern="1400" dirty="0" smtClean="0">
              <a:solidFill>
                <a:srgbClr val="000000"/>
              </a:solidFill>
            </a:endParaRPr>
          </a:p>
          <a:p>
            <a:pPr marL="66904" marR="214617" algn="just">
              <a:spcAft>
                <a:spcPts val="200"/>
              </a:spcAft>
            </a:pPr>
            <a:r>
              <a:rPr lang="en-GB" sz="1600" b="1" kern="1400" dirty="0" smtClean="0">
                <a:solidFill>
                  <a:srgbClr val="000000"/>
                </a:solidFill>
              </a:rPr>
              <a:t>Important </a:t>
            </a:r>
            <a:r>
              <a:rPr lang="en-GB" sz="1600" b="1" kern="1400" dirty="0">
                <a:solidFill>
                  <a:srgbClr val="000000"/>
                </a:solidFill>
              </a:rPr>
              <a:t>Dates</a:t>
            </a:r>
            <a:endParaRPr lang="en-GB" sz="1600" kern="1400" dirty="0">
              <a:solidFill>
                <a:srgbClr val="000000"/>
              </a:solidFill>
              <a:latin typeface="Comic Sans MS"/>
            </a:endParaRPr>
          </a:p>
          <a:p>
            <a:pPr marL="66904" marR="214617" indent="0" algn="just">
              <a:spcBef>
                <a:spcPts val="0"/>
              </a:spcBef>
              <a:spcAft>
                <a:spcPts val="200"/>
              </a:spcAft>
            </a:pPr>
            <a:r>
              <a:rPr lang="en-GB" sz="1600" b="1" kern="1400" dirty="0" smtClean="0">
                <a:solidFill>
                  <a:srgbClr val="000000"/>
                </a:solidFill>
              </a:rPr>
              <a:t>Parent’s Evening</a:t>
            </a:r>
          </a:p>
          <a:p>
            <a:pPr marL="66904" marR="214617" indent="0" algn="just">
              <a:spcBef>
                <a:spcPts val="0"/>
              </a:spcBef>
              <a:spcAft>
                <a:spcPts val="200"/>
              </a:spcAft>
            </a:pPr>
            <a:r>
              <a:rPr lang="en-GB" sz="1600" kern="1400" dirty="0" smtClean="0">
                <a:solidFill>
                  <a:srgbClr val="000000"/>
                </a:solidFill>
              </a:rPr>
              <a:t>On </a:t>
            </a:r>
            <a:r>
              <a:rPr lang="en-GB" sz="1600" kern="1400" dirty="0">
                <a:solidFill>
                  <a:srgbClr val="000000"/>
                </a:solidFill>
              </a:rPr>
              <a:t>Tuesday </a:t>
            </a:r>
            <a:r>
              <a:rPr lang="en-GB" sz="1600" kern="1400" dirty="0" smtClean="0">
                <a:solidFill>
                  <a:srgbClr val="000000"/>
                </a:solidFill>
              </a:rPr>
              <a:t>18th </a:t>
            </a:r>
            <a:r>
              <a:rPr lang="en-GB" sz="1600" kern="1400" dirty="0">
                <a:solidFill>
                  <a:srgbClr val="000000"/>
                </a:solidFill>
              </a:rPr>
              <a:t>and </a:t>
            </a:r>
            <a:r>
              <a:rPr lang="en-GB" sz="1600" kern="1400" dirty="0" smtClean="0">
                <a:solidFill>
                  <a:srgbClr val="000000"/>
                </a:solidFill>
              </a:rPr>
              <a:t>Wednesday 19th November </a:t>
            </a:r>
            <a:r>
              <a:rPr lang="en-GB" sz="1600" kern="1400" dirty="0">
                <a:solidFill>
                  <a:srgbClr val="000000"/>
                </a:solidFill>
              </a:rPr>
              <a:t>there </a:t>
            </a:r>
            <a:r>
              <a:rPr lang="en-GB" sz="1600" kern="1400">
                <a:solidFill>
                  <a:srgbClr val="000000"/>
                </a:solidFill>
              </a:rPr>
              <a:t>will </a:t>
            </a:r>
            <a:r>
              <a:rPr lang="en-GB" sz="1600" kern="1400" smtClean="0">
                <a:solidFill>
                  <a:srgbClr val="000000"/>
                </a:solidFill>
              </a:rPr>
              <a:t>be </a:t>
            </a:r>
            <a:r>
              <a:rPr lang="en-GB" sz="1600" kern="1400" dirty="0">
                <a:solidFill>
                  <a:srgbClr val="000000"/>
                </a:solidFill>
              </a:rPr>
              <a:t>parent’s evenings. This is a chance for you to chat to Mrs Garrett about your child and to find out how they are settling in</a:t>
            </a:r>
            <a:r>
              <a:rPr lang="en-GB" sz="1600" kern="1400" dirty="0" smtClean="0">
                <a:solidFill>
                  <a:srgbClr val="000000"/>
                </a:solidFill>
              </a:rPr>
              <a:t>. </a:t>
            </a:r>
            <a:r>
              <a:rPr lang="en-GB" sz="1600" kern="1400" dirty="0">
                <a:solidFill>
                  <a:srgbClr val="000000"/>
                </a:solidFill>
              </a:rPr>
              <a:t>There will be times available each day, either after nursery or at </a:t>
            </a:r>
            <a:r>
              <a:rPr lang="en-GB" sz="1600" kern="1400" dirty="0" smtClean="0">
                <a:solidFill>
                  <a:srgbClr val="000000"/>
                </a:solidFill>
              </a:rPr>
              <a:t>lunchtime.</a:t>
            </a:r>
          </a:p>
          <a:p>
            <a:pPr marL="66904" marR="214617" indent="0" algn="just">
              <a:spcBef>
                <a:spcPts val="0"/>
              </a:spcBef>
              <a:spcAft>
                <a:spcPts val="200"/>
              </a:spcAft>
            </a:pPr>
            <a:endParaRPr lang="en-GB" sz="1600" b="1" kern="1400" dirty="0" smtClean="0">
              <a:solidFill>
                <a:srgbClr val="000000"/>
              </a:solidFill>
            </a:endParaRPr>
          </a:p>
          <a:p>
            <a:pPr marL="66904" marR="214617" indent="0" algn="just">
              <a:spcBef>
                <a:spcPts val="0"/>
              </a:spcBef>
              <a:spcAft>
                <a:spcPts val="200"/>
              </a:spcAft>
            </a:pPr>
            <a:r>
              <a:rPr lang="en-GB" sz="1600" b="1" kern="1400" dirty="0" smtClean="0">
                <a:solidFill>
                  <a:srgbClr val="000000"/>
                </a:solidFill>
              </a:rPr>
              <a:t>Half Term</a:t>
            </a:r>
          </a:p>
          <a:p>
            <a:pPr marL="66904" marR="214617" indent="0" algn="just">
              <a:spcBef>
                <a:spcPts val="0"/>
              </a:spcBef>
              <a:spcAft>
                <a:spcPts val="200"/>
              </a:spcAft>
            </a:pPr>
            <a:r>
              <a:rPr lang="en-GB" sz="1600" kern="1400" dirty="0" smtClean="0">
                <a:solidFill>
                  <a:srgbClr val="000000"/>
                </a:solidFill>
              </a:rPr>
              <a:t>Just </a:t>
            </a:r>
            <a:r>
              <a:rPr lang="en-GB" sz="1600" kern="1400" dirty="0">
                <a:solidFill>
                  <a:srgbClr val="000000"/>
                </a:solidFill>
              </a:rPr>
              <a:t>to remind you, we break up for half term </a:t>
            </a:r>
            <a:r>
              <a:rPr lang="en-GB" sz="1600" kern="1400" dirty="0" smtClean="0">
                <a:solidFill>
                  <a:srgbClr val="000000"/>
                </a:solidFill>
              </a:rPr>
              <a:t>on Thursday 23rd </a:t>
            </a:r>
            <a:r>
              <a:rPr lang="en-GB" sz="1600" kern="1400" dirty="0">
                <a:solidFill>
                  <a:srgbClr val="000000"/>
                </a:solidFill>
              </a:rPr>
              <a:t>October and Nursery will start again </a:t>
            </a:r>
            <a:r>
              <a:rPr lang="en-GB" sz="1600" kern="1400" dirty="0" smtClean="0">
                <a:solidFill>
                  <a:srgbClr val="000000"/>
                </a:solidFill>
              </a:rPr>
              <a:t>on Monday 3rd November.  </a:t>
            </a:r>
            <a:endParaRPr lang="en-GB" sz="1600" kern="1400" dirty="0">
              <a:solidFill>
                <a:srgbClr val="000000"/>
              </a:solidFill>
            </a:endParaRPr>
          </a:p>
          <a:p>
            <a:pPr marL="66904" marR="214617" algn="just">
              <a:spcAft>
                <a:spcPts val="200"/>
              </a:spcAft>
            </a:pPr>
            <a:endParaRPr lang="en-GB" sz="1600" dirty="0" smtClean="0"/>
          </a:p>
          <a:p>
            <a:pPr marL="66904" marR="214617" algn="just">
              <a:spcAft>
                <a:spcPts val="200"/>
              </a:spcAft>
            </a:pPr>
            <a:r>
              <a:rPr lang="en-GB" sz="1600" dirty="0" smtClean="0"/>
              <a:t>Each </a:t>
            </a:r>
            <a:r>
              <a:rPr lang="en-GB" sz="1600" dirty="0"/>
              <a:t>year we  ask for a small voluntary contribution (£1) each week to buy cooking ingredients  and many other consumables.  There will be a small tin in the Nursery where you can post your contribution. We would like to thank you in advance for this.</a:t>
            </a:r>
          </a:p>
          <a:p>
            <a:pPr marL="66904" marR="214617" indent="0" algn="just">
              <a:spcBef>
                <a:spcPts val="0"/>
              </a:spcBef>
              <a:spcAft>
                <a:spcPts val="200"/>
              </a:spcAft>
            </a:pPr>
            <a:endParaRPr lang="en-GB" sz="1600" b="1" kern="1400" dirty="0">
              <a:solidFill>
                <a:srgbClr val="000000"/>
              </a:solidFill>
            </a:endParaRPr>
          </a:p>
          <a:p>
            <a:pPr marL="66904" marR="214617" indent="0" algn="just">
              <a:spcBef>
                <a:spcPts val="0"/>
              </a:spcBef>
              <a:spcAft>
                <a:spcPts val="200"/>
              </a:spcAft>
            </a:pPr>
            <a:r>
              <a:rPr lang="en-GB" sz="1600" b="1" kern="1400" dirty="0" smtClean="0">
                <a:solidFill>
                  <a:srgbClr val="000000"/>
                </a:solidFill>
              </a:rPr>
              <a:t>This is the only paper copy of a newsletter that we are going to produce. Please consult the Nursery page of our web site regularly to keep up to date with events and important information. We also share what your child has been learning and post photos to give you a real insight into what they have been doing.</a:t>
            </a:r>
          </a:p>
          <a:p>
            <a:pPr marL="66904" marR="214617" indent="0" algn="just">
              <a:spcBef>
                <a:spcPts val="0"/>
              </a:spcBef>
              <a:spcAft>
                <a:spcPts val="200"/>
              </a:spcAft>
            </a:pPr>
            <a:endParaRPr lang="en-GB" sz="1600" b="1" kern="1400" dirty="0" smtClean="0">
              <a:solidFill>
                <a:srgbClr val="000000"/>
              </a:solidFill>
            </a:endParaRPr>
          </a:p>
          <a:p>
            <a:pPr>
              <a:spcAft>
                <a:spcPts val="360"/>
              </a:spcAft>
            </a:pPr>
            <a:r>
              <a:rPr lang="en-GB" sz="1600" kern="1400" dirty="0" smtClean="0">
                <a:solidFill>
                  <a:srgbClr val="000000"/>
                </a:solidFill>
                <a:effectLst/>
                <a:latin typeface="Comic Sans MS"/>
              </a:rPr>
              <a:t> </a:t>
            </a:r>
            <a:r>
              <a:rPr lang="en-GB" dirty="0"/>
              <a:t> </a:t>
            </a:r>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p:txBody>
      </p:sp>
    </p:spTree>
    <p:extLst>
      <p:ext uri="{BB962C8B-B14F-4D97-AF65-F5344CB8AC3E}">
        <p14:creationId xmlns:p14="http://schemas.microsoft.com/office/powerpoint/2010/main" val="668827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76672" y="751850"/>
            <a:ext cx="6048672" cy="6032421"/>
          </a:xfrm>
          <a:prstGeom prst="rect">
            <a:avLst/>
          </a:prstGeom>
        </p:spPr>
        <p:txBody>
          <a:bodyPr wrap="square">
            <a:spAutoFit/>
          </a:bodyPr>
          <a:lstStyle/>
          <a:p>
            <a:endParaRPr lang="en-GB" dirty="0" smtClean="0"/>
          </a:p>
          <a:p>
            <a:r>
              <a:rPr lang="en-GB" sz="1600" b="1" dirty="0" err="1" smtClean="0"/>
              <a:t>Bookbags</a:t>
            </a:r>
            <a:endParaRPr lang="en-GB" sz="1600" b="1" dirty="0" smtClean="0"/>
          </a:p>
          <a:p>
            <a:r>
              <a:rPr lang="en-GB" sz="1600" dirty="0" smtClean="0"/>
              <a:t>Please remember that book bags need to be brought </a:t>
            </a:r>
            <a:r>
              <a:rPr lang="en-GB" sz="1600" smtClean="0"/>
              <a:t>to Nursery </a:t>
            </a:r>
            <a:r>
              <a:rPr lang="en-GB" sz="1600" dirty="0" smtClean="0"/>
              <a:t>everyday. Children will change their library books every Thursday. Book bags can be purchased from  the uniform shop.</a:t>
            </a:r>
          </a:p>
          <a:p>
            <a:endParaRPr lang="en-GB" sz="1600" b="1" dirty="0" smtClean="0"/>
          </a:p>
          <a:p>
            <a:r>
              <a:rPr lang="en-GB" sz="1600" b="1" dirty="0" smtClean="0"/>
              <a:t>Nursery Uniform</a:t>
            </a:r>
            <a:r>
              <a:rPr lang="en-GB" sz="1600" dirty="0" smtClean="0"/>
              <a:t>.</a:t>
            </a:r>
          </a:p>
          <a:p>
            <a:r>
              <a:rPr lang="en-GB" sz="1600" dirty="0" smtClean="0"/>
              <a:t>There are Nursery  t-shirts and hoodies available . These are also available to purchase from the school uniform shop. </a:t>
            </a:r>
          </a:p>
          <a:p>
            <a:r>
              <a:rPr lang="en-GB" sz="1600" dirty="0" smtClean="0"/>
              <a:t> </a:t>
            </a:r>
          </a:p>
          <a:p>
            <a:r>
              <a:rPr lang="en-GB" sz="1600" b="1" dirty="0" smtClean="0"/>
              <a:t>Time Keeping</a:t>
            </a:r>
            <a:endParaRPr lang="en-GB" sz="1600" dirty="0" smtClean="0"/>
          </a:p>
          <a:p>
            <a:r>
              <a:rPr lang="en-GB" sz="1600" dirty="0" smtClean="0"/>
              <a:t>Could we please remind all parents and carers of the importance of being on time for the sessions. The first ten minutes of each session allows children to settle in before registration. Morning nursery begins at 8.45am and the afternoon nursery begins at 12:40. It is also important that you collect your child promptly .</a:t>
            </a:r>
          </a:p>
          <a:p>
            <a:endParaRPr lang="en-GB" sz="1600" dirty="0"/>
          </a:p>
          <a:p>
            <a:r>
              <a:rPr lang="en-GB" sz="1600" dirty="0" smtClean="0"/>
              <a:t>We hope that your child has fun at Nursery. If you have any queries or concerns please feel free to talk to Mrs Garret or one of the team. </a:t>
            </a:r>
          </a:p>
          <a:p>
            <a:r>
              <a:rPr lang="en-GB" sz="1600" dirty="0" smtClean="0"/>
              <a:t>Children can only go home with a named adult. If you make any changes can you please call the school and leave a message on the Nursery answerphone.</a:t>
            </a:r>
          </a:p>
          <a:p>
            <a:endParaRPr lang="en-GB" sz="1600" dirty="0"/>
          </a:p>
          <a:p>
            <a:r>
              <a:rPr lang="en-GB" sz="1600" dirty="0" smtClean="0"/>
              <a:t>Mrs Garrett, Mrs Jones, Miss Mein and  Mrs </a:t>
            </a:r>
            <a:r>
              <a:rPr lang="en-GB" sz="1600" dirty="0" err="1" smtClean="0"/>
              <a:t>Halpin</a:t>
            </a:r>
            <a:endParaRPr lang="en-GB" sz="1600" dirty="0"/>
          </a:p>
        </p:txBody>
      </p:sp>
    </p:spTree>
    <p:extLst>
      <p:ext uri="{BB962C8B-B14F-4D97-AF65-F5344CB8AC3E}">
        <p14:creationId xmlns:p14="http://schemas.microsoft.com/office/powerpoint/2010/main" val="40011485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TotalTime>
  <Words>379</Words>
  <Application>Microsoft Office PowerPoint</Application>
  <PresentationFormat>A4 Paper (210x297 mm)</PresentationFormat>
  <Paragraphs>80</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 Garrett</dc:creator>
  <cp:lastModifiedBy>J Garrett</cp:lastModifiedBy>
  <cp:revision>23</cp:revision>
  <cp:lastPrinted>2014-09-09T07:04:54Z</cp:lastPrinted>
  <dcterms:created xsi:type="dcterms:W3CDTF">2013-09-09T09:57:10Z</dcterms:created>
  <dcterms:modified xsi:type="dcterms:W3CDTF">2014-09-10T07:18:55Z</dcterms:modified>
</cp:coreProperties>
</file>