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99" r:id="rId5"/>
    <p:sldId id="295" r:id="rId6"/>
    <p:sldId id="297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2B8602-E8D3-4CC8-8992-2C0E95816D9B}" v="25" dt="2021-01-10T15:06:31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5EF2-ADEC-41C7-A0D3-B260965C5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595D9-5BBA-4702-932A-B28CF2488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2BC7B-56F6-4CFE-976C-71C40C305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2DD75-2F54-4DD3-BFE4-CBC6B83AE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CFD2-A992-4C9E-80AA-D53E37C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9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B814-F847-428D-B737-07455D046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48A87-1DBB-40D0-9CF3-5F7DBC6CD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9521-C233-4BC8-8BAA-113BCF3E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6D558-4909-4415-B8EA-16D1A7B6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CA89A-30B5-4740-B5C5-FC579F2B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97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4DF07-8431-4E52-9D90-7FD8D8F60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2FBD6-87B1-43F7-A4E0-F4B15C89C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98BA2-4CC5-4586-91C7-981333FC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DF5DB-EAB5-462E-ADA2-70DAB851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FCFDE-E735-44CC-AD20-D8A67F945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0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F1F2-6943-42F0-9BB2-19EA109C8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388D-5BB4-40D9-8B36-1166E31B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CF100-513F-4CF7-9B3E-AFD011F89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4E348-34B6-41DE-A04B-8B97DBC0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0CCD2-689E-4AC8-8D2D-30F32868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4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B83C-4502-4281-83F1-41A475840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0D45F-81C2-4FA7-B495-E61BCE9FD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6D9BF-8105-4396-8DB5-E9405F44F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149F3-2CE4-4716-8C20-9F033D32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9D8B6-D051-420B-9BC8-851F9876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48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78E9-331B-4942-8686-183E743A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C21C-FBCE-41C3-9D20-ED1D9379B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8D650-1010-4AD4-BA1E-C2180FB77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195A1-B8C4-48FC-B5DF-CDEE9992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BFFD5-3ECD-40F2-BB31-E6B3AAE5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B753F-31F3-4E2D-BA09-59643B2A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8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AB2F-814D-42C7-BD33-51855662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BB605-1413-4450-A6E8-967F70AB2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3E110-71D4-4173-BB72-10FB61FC6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F765D-7D8E-40CA-8EC0-F104D895F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4F362-4C66-420D-BE21-514475B6F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8207C-C8D2-4F32-96E8-D6F17BE7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7E64C-C730-4421-A772-AE30A158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24BD55-F185-4113-A307-CB0D7677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0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6681-D029-424A-9824-EFD14622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78760-C2E0-4A59-AF80-5866A63C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2EBF0-3BF9-4E80-AC2C-F4A274CA2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10F99-8367-48FC-A09C-F65B92B1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3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528DA4-E93C-43F1-8B37-8E794F75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F58E1-6ACD-480E-ABDE-C85464E0E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5E1C8-AF43-471F-B82B-514B02ECA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B47E-6E9F-4FD4-8CF9-3021D7FF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CB18F-CA3D-44E9-86D2-B43EA0E5F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2295A-D72E-461F-8060-2681CE78B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ED34E-5353-462A-8C77-357BE30E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3490D-B055-42EA-AC18-5D2EF3BC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26EA-1A18-4759-8D78-9A3DA11A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0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C8DB7-4DD9-4603-BB75-9B4B7891A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B58EB4-F872-4F47-BBBF-2516061DA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F4262-A338-420A-A980-CF7DF5100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2A3B4-93C5-411B-9D87-5BB00C0C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FEB35-F0B4-40D6-AAD8-DC487428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150D6-BF29-42B4-92D4-6D7526A5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85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A398D0-F913-4C1B-A5A1-1E248F73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0599E-50B7-47AA-9161-CF9DA45CA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5DC27-DD44-45DD-8E0D-AD3665F51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1891-87FC-46C7-9248-8ED0546BBD6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EC80B-E51B-4036-B3FB-7C2BCC83E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CB35A-AA33-4238-A3F7-7F9102916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96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4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6D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136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12881-0EE3-4974-964D-65C3B2C17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6924" y="857675"/>
            <a:ext cx="4566230" cy="3847033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Year 6</a:t>
            </a:r>
            <a:br>
              <a:rPr lang="en-GB" sz="4800" dirty="0">
                <a:solidFill>
                  <a:srgbClr val="FFFFFF"/>
                </a:solidFill>
              </a:rPr>
            </a:br>
            <a:r>
              <a:rPr lang="en-GB" sz="4800" dirty="0">
                <a:solidFill>
                  <a:srgbClr val="FFFFFF"/>
                </a:solidFill>
              </a:rPr>
              <a:t>Wednesday 13</a:t>
            </a:r>
            <a:r>
              <a:rPr lang="en-GB" sz="4800" baseline="30000" dirty="0">
                <a:solidFill>
                  <a:srgbClr val="FFFFFF"/>
                </a:solidFill>
              </a:rPr>
              <a:t>th</a:t>
            </a:r>
            <a:r>
              <a:rPr lang="en-GB" sz="4800" dirty="0">
                <a:solidFill>
                  <a:srgbClr val="FFFFFF"/>
                </a:solidFill>
              </a:rPr>
              <a:t> January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BDDAD-25DB-457B-B8F0-B4D2B1179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6924" y="4832627"/>
            <a:ext cx="4535850" cy="1165717"/>
          </a:xfrm>
        </p:spPr>
        <p:txBody>
          <a:bodyPr>
            <a:normAutofit/>
          </a:bodyPr>
          <a:lstStyle/>
          <a:p>
            <a:endParaRPr lang="en-GB" sz="2200" dirty="0">
              <a:solidFill>
                <a:srgbClr val="FFFFFF"/>
              </a:solidFill>
            </a:endParaRPr>
          </a:p>
          <a:p>
            <a:r>
              <a:rPr lang="en-GB" sz="2200" dirty="0">
                <a:solidFill>
                  <a:srgbClr val="FFFFFF"/>
                </a:solidFill>
              </a:rPr>
              <a:t>Lo: Write a story using story pegs </a:t>
            </a:r>
          </a:p>
        </p:txBody>
      </p:sp>
      <p:pic>
        <p:nvPicPr>
          <p:cNvPr id="1026" name="Picture 2" descr="grammar: With spellings &amp; syntax all over the place, knowing nuances of  English grammar is diminishing - The Economic Times">
            <a:extLst>
              <a:ext uri="{FF2B5EF4-FFF2-40B4-BE49-F238E27FC236}">
                <a16:creationId xmlns:a16="http://schemas.microsoft.com/office/drawing/2014/main" id="{C815422C-CFDB-435F-8D27-729F2B2CF2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9" r="16393" b="3"/>
          <a:stretch/>
        </p:blipFill>
        <p:spPr bwMode="auto">
          <a:xfrm>
            <a:off x="919226" y="865521"/>
            <a:ext cx="4593715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11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34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3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24E3F-BC0D-4779-ACCD-271FB213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Starter – Look at the picture and describe what has happened.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Can you use: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Powerful adjectives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Adverbs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Adverbials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Similes and metaphors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Personification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You have three minutes.</a:t>
            </a:r>
          </a:p>
        </p:txBody>
      </p:sp>
      <p:sp>
        <p:nvSpPr>
          <p:cNvPr id="1036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hotos: Early morning earthquake makes a mess in western Montana | State &amp;  Regional | mtstandard.com">
            <a:extLst>
              <a:ext uri="{FF2B5EF4-FFF2-40B4-BE49-F238E27FC236}">
                <a16:creationId xmlns:a16="http://schemas.microsoft.com/office/drawing/2014/main" id="{1B4F3A12-E81E-46BF-B042-65EE5E98DD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2" r="-2" b="47893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ow to write intriguing characters">
            <a:extLst>
              <a:ext uri="{FF2B5EF4-FFF2-40B4-BE49-F238E27FC236}">
                <a16:creationId xmlns:a16="http://schemas.microsoft.com/office/drawing/2014/main" id="{ED063E7F-6E9D-4328-B175-2F16C1CE35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43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DA11-DC92-4022-9A81-2D733FE98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DC51D-64B1-4051-8104-BC3BA3E79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The word </a:t>
            </a:r>
            <a:r>
              <a:rPr lang="en-GB" sz="4000" dirty="0">
                <a:solidFill>
                  <a:srgbClr val="00B050"/>
                </a:solidFill>
              </a:rPr>
              <a:t>‘luminous’ </a:t>
            </a:r>
            <a:r>
              <a:rPr lang="en-GB" sz="4000" dirty="0"/>
              <a:t>means:</a:t>
            </a:r>
          </a:p>
          <a:p>
            <a:endParaRPr lang="en-GB" dirty="0"/>
          </a:p>
          <a:p>
            <a:r>
              <a:rPr lang="en-GB" dirty="0"/>
              <a:t>Moving quickly</a:t>
            </a:r>
          </a:p>
          <a:p>
            <a:r>
              <a:rPr lang="en-GB" dirty="0"/>
              <a:t>Filled with light</a:t>
            </a:r>
          </a:p>
          <a:p>
            <a:r>
              <a:rPr lang="en-GB" dirty="0"/>
              <a:t>Talking smoothly and easily</a:t>
            </a:r>
          </a:p>
          <a:p>
            <a:r>
              <a:rPr lang="en-GB" dirty="0"/>
              <a:t>Sociable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Which one do you think it is?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22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D3DA11-DC92-4022-9A81-2D733FE98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n-GB" dirty="0"/>
              <a:t>Vocabulary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DC51D-64B1-4051-8104-BC3BA3E79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en-GB" sz="2400" dirty="0"/>
              <a:t>The word ‘luminous’ means:</a:t>
            </a:r>
          </a:p>
          <a:p>
            <a:endParaRPr lang="en-GB" sz="2400" dirty="0"/>
          </a:p>
          <a:p>
            <a:r>
              <a:rPr lang="en-GB" sz="2400" dirty="0"/>
              <a:t>Moving quickly</a:t>
            </a:r>
          </a:p>
          <a:p>
            <a:r>
              <a:rPr lang="en-GB" sz="2400" dirty="0">
                <a:solidFill>
                  <a:srgbClr val="00B050"/>
                </a:solidFill>
              </a:rPr>
              <a:t>Filled with light</a:t>
            </a:r>
          </a:p>
          <a:p>
            <a:r>
              <a:rPr lang="en-GB" sz="2400" dirty="0"/>
              <a:t>Talking smoothly and easily</a:t>
            </a:r>
          </a:p>
          <a:p>
            <a:r>
              <a:rPr lang="en-GB" sz="2400" dirty="0"/>
              <a:t>Sociable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Can you think of a time you have seen something luminous.  Write a short paragraph about this.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Luminous light bulbs hanging on cords - lamps Vector Image">
            <a:extLst>
              <a:ext uri="{FF2B5EF4-FFF2-40B4-BE49-F238E27FC236}">
                <a16:creationId xmlns:a16="http://schemas.microsoft.com/office/drawing/2014/main" id="{478CA45F-A5B1-4700-90C1-0C316DBE3A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10963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Arc 78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4" name="Picture 6" descr="Luminous Lagoon - Amity Tours and Transfer">
            <a:extLst>
              <a:ext uri="{FF2B5EF4-FFF2-40B4-BE49-F238E27FC236}">
                <a16:creationId xmlns:a16="http://schemas.microsoft.com/office/drawing/2014/main" id="{9AD2A1B7-AB19-4DFC-9CDB-17120B61D0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4" r="11584" b="3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19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00983-2D70-4523-A9F6-5211576D5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fontAlgn="base"/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Let’s listen to and enjoy some of our writing so far.  You should have the first two paragraphs from yesterday’s learning.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Listen carefull</a:t>
            </a:r>
            <a:r>
              <a:rPr lang="en-GB" dirty="0">
                <a:solidFill>
                  <a:srgbClr val="565A5D"/>
                </a:solidFill>
                <a:latin typeface="Century Gothic Regular"/>
              </a:rPr>
              <a:t>y to others work and explain what you like about it.</a:t>
            </a:r>
          </a:p>
          <a:p>
            <a:pPr algn="l" rtl="0" fontAlgn="base"/>
            <a:endParaRPr lang="en-GB" b="0" i="0" dirty="0">
              <a:solidFill>
                <a:srgbClr val="565A5D"/>
              </a:solidFill>
              <a:effectLst/>
              <a:latin typeface="Century Gothic Regular"/>
            </a:endParaRPr>
          </a:p>
          <a:p>
            <a:pPr algn="l" rtl="0" fontAlgn="base"/>
            <a:r>
              <a:rPr lang="en-GB" dirty="0">
                <a:solidFill>
                  <a:srgbClr val="565A5D"/>
                </a:solidFill>
                <a:latin typeface="Century Gothic Regular"/>
              </a:rPr>
              <a:t>Remember, this is a great opportunity to steal something you really like.  It might be a </a:t>
            </a:r>
            <a:r>
              <a:rPr lang="en-GB" dirty="0">
                <a:solidFill>
                  <a:srgbClr val="00B050"/>
                </a:solidFill>
                <a:latin typeface="Century Gothic Regular"/>
              </a:rPr>
              <a:t>word</a:t>
            </a:r>
            <a:r>
              <a:rPr lang="en-GB" dirty="0">
                <a:solidFill>
                  <a:srgbClr val="565A5D"/>
                </a:solidFill>
                <a:latin typeface="Century Gothic Regular"/>
              </a:rPr>
              <a:t>, a </a:t>
            </a:r>
            <a:r>
              <a:rPr lang="en-GB" dirty="0">
                <a:solidFill>
                  <a:srgbClr val="00B050"/>
                </a:solidFill>
                <a:latin typeface="Century Gothic Regular"/>
              </a:rPr>
              <a:t>phrase</a:t>
            </a:r>
            <a:r>
              <a:rPr lang="en-GB" dirty="0">
                <a:solidFill>
                  <a:srgbClr val="565A5D"/>
                </a:solidFill>
                <a:latin typeface="Century Gothic Regular"/>
              </a:rPr>
              <a:t> or even a </a:t>
            </a:r>
            <a:r>
              <a:rPr lang="en-GB" dirty="0">
                <a:solidFill>
                  <a:srgbClr val="00B050"/>
                </a:solidFill>
                <a:latin typeface="Century Gothic Regular"/>
              </a:rPr>
              <a:t>setting</a:t>
            </a:r>
            <a:r>
              <a:rPr lang="en-GB" dirty="0">
                <a:solidFill>
                  <a:srgbClr val="565A5D"/>
                </a:solidFill>
                <a:latin typeface="Century Gothic Regular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entury Gothic Regular"/>
              </a:rPr>
              <a:t>character</a:t>
            </a:r>
            <a:r>
              <a:rPr lang="en-GB" dirty="0">
                <a:solidFill>
                  <a:srgbClr val="565A5D"/>
                </a:solidFill>
                <a:latin typeface="Century Gothic Regular"/>
              </a:rPr>
              <a:t>.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206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647F6-9614-4825-8407-0024A3D3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GB" sz="4000" dirty="0"/>
              <a:t>The Hook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1BBCC-692D-4CC9-8BEB-11D034D34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 fontScale="85000" lnSpcReduction="20000"/>
          </a:bodyPr>
          <a:lstStyle/>
          <a:p>
            <a:pPr rtl="0" fontAlgn="base"/>
            <a:r>
              <a:rPr lang="en-GB" sz="1900" b="0" i="0" u="none" strike="noStrike" dirty="0">
                <a:effectLst/>
                <a:latin typeface="Century Gothic Regular"/>
              </a:rPr>
              <a:t>“Sorry”, said Becky, when Sam pulled up outside her house.  “I just got scared.  You coming in?”</a:t>
            </a:r>
          </a:p>
          <a:p>
            <a:pPr rtl="0" fontAlgn="base"/>
            <a:r>
              <a:rPr lang="en-GB" sz="1900" b="0" i="0" dirty="0">
                <a:effectLst/>
                <a:latin typeface="Century Gothic Regular"/>
              </a:rPr>
              <a:t>Then Sam jumped up and walked roun</a:t>
            </a:r>
            <a:r>
              <a:rPr lang="en-GB" sz="1900" dirty="0">
                <a:latin typeface="Century Gothic Regular"/>
              </a:rPr>
              <a:t>d the back of the car to Beck’s side.  And there, hanging from the handle of Becky’s door, hanging and still swinging, was a large steel hook.</a:t>
            </a:r>
            <a:endParaRPr lang="en-US" sz="1900" b="0" i="0" dirty="0">
              <a:effectLst/>
              <a:latin typeface="Segoe UI" panose="020B0502040204020203" pitchFamily="34" charset="0"/>
            </a:endParaRPr>
          </a:p>
          <a:p>
            <a:pPr rtl="0" fontAlgn="base"/>
            <a:r>
              <a:rPr lang="en-GB" sz="1900" b="1" i="0" u="none" strike="noStrike" dirty="0">
                <a:effectLst/>
                <a:latin typeface="Century Gothic Regular"/>
              </a:rPr>
              <a:t>(</a:t>
            </a:r>
            <a:r>
              <a:rPr lang="en-GB" sz="1900" b="1" dirty="0">
                <a:latin typeface="Century Gothic Regular"/>
              </a:rPr>
              <a:t>Last</a:t>
            </a:r>
            <a:r>
              <a:rPr lang="en-GB" sz="1900" b="1" i="0" u="none" strike="noStrike" dirty="0">
                <a:effectLst/>
                <a:latin typeface="Century Gothic Regular"/>
              </a:rPr>
              <a:t> paragraph to The Hook)</a:t>
            </a:r>
            <a:endParaRPr lang="en-GB" sz="1900" b="0" i="0" dirty="0">
              <a:effectLst/>
              <a:latin typeface="Segoe UI" panose="020B0502040204020203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effectLst/>
                <a:latin typeface="Century Gothic Regular"/>
              </a:rPr>
              <a:t>The author uses dialogue to show how characters are feeling and accelerate the action.</a:t>
            </a:r>
            <a:endParaRPr lang="en-US" sz="1900" b="0" i="0" dirty="0"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dirty="0">
                <a:latin typeface="Century Gothic Regular"/>
              </a:rPr>
              <a:t>C</a:t>
            </a:r>
            <a:r>
              <a:rPr lang="en-US" sz="1900" b="0" i="0" u="none" strike="noStrike" dirty="0">
                <a:effectLst/>
                <a:latin typeface="Century Gothic Regular"/>
              </a:rPr>
              <a:t>an you include</a:t>
            </a:r>
            <a:r>
              <a:rPr lang="en-US" sz="1900" b="0" i="0" u="none" strike="noStrike" dirty="0">
                <a:solidFill>
                  <a:srgbClr val="00B050"/>
                </a:solidFill>
                <a:effectLst/>
                <a:latin typeface="Century Gothic Regular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entury Gothic Regular"/>
              </a:rPr>
              <a:t>dialogue</a:t>
            </a:r>
            <a:r>
              <a:rPr lang="en-US" sz="1900" b="0" i="0" u="none" strike="noStrike" dirty="0">
                <a:solidFill>
                  <a:srgbClr val="00B050"/>
                </a:solidFill>
                <a:effectLst/>
                <a:latin typeface="Century Gothic Regular"/>
              </a:rPr>
              <a:t> </a:t>
            </a:r>
            <a:r>
              <a:rPr lang="en-US" sz="1900" b="0" i="0" u="none" strike="noStrike" dirty="0">
                <a:effectLst/>
                <a:latin typeface="Century Gothic Regular"/>
              </a:rPr>
              <a:t>in your story to do this?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dirty="0">
                <a:latin typeface="Century Gothic Regular"/>
              </a:rPr>
              <a:t>Extension – The story is also left to a bit of </a:t>
            </a:r>
            <a:r>
              <a:rPr lang="en-US" sz="1900" dirty="0">
                <a:solidFill>
                  <a:srgbClr val="00B050"/>
                </a:solidFill>
                <a:latin typeface="Century Gothic Regular"/>
              </a:rPr>
              <a:t>inference</a:t>
            </a:r>
            <a:r>
              <a:rPr lang="en-US" sz="1900" dirty="0">
                <a:latin typeface="Century Gothic Regular"/>
              </a:rPr>
              <a:t>.  Can you explain what had happened?</a:t>
            </a:r>
            <a:endParaRPr lang="en-US" sz="1900" b="0" i="0" dirty="0">
              <a:effectLst/>
              <a:latin typeface="Arial" panose="020B0604020202020204" pitchFamily="34" charset="0"/>
            </a:endParaRPr>
          </a:p>
          <a:p>
            <a:endParaRPr lang="en-GB" sz="19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Dough Hook">
            <a:extLst>
              <a:ext uri="{FF2B5EF4-FFF2-40B4-BE49-F238E27FC236}">
                <a16:creationId xmlns:a16="http://schemas.microsoft.com/office/drawing/2014/main" id="{DDDD0C65-F326-48B0-9847-BF6937CC2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261" y="856180"/>
            <a:ext cx="4936464" cy="493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94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49F5-5B06-46E1-BBDC-ABC23D08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Independent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1BA60-6A37-4160-93A9-29F63722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 fontAlgn="base"/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Now write the final three paragraphs for your story based on your story pegs from Monday.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 Regular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Think about keeping the readers guessing by using suspense and </a:t>
            </a:r>
            <a:r>
              <a:rPr lang="en-GB" b="0" i="0" u="none" strike="noStrike" dirty="0">
                <a:solidFill>
                  <a:srgbClr val="00B050"/>
                </a:solidFill>
                <a:effectLst/>
                <a:latin typeface="Century Gothic Regular"/>
              </a:rPr>
              <a:t>red herrings</a:t>
            </a: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?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 Regular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Don’t make your ending obvious and do not end with … or Dun </a:t>
            </a:r>
            <a:r>
              <a:rPr lang="en-GB" b="0" i="0" u="none" strike="noStrike" dirty="0" err="1">
                <a:solidFill>
                  <a:srgbClr val="565A5D"/>
                </a:solidFill>
                <a:effectLst/>
                <a:latin typeface="Century Gothic Regular"/>
              </a:rPr>
              <a:t>Dun</a:t>
            </a: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 </a:t>
            </a:r>
            <a:r>
              <a:rPr lang="en-GB" b="0" i="0" u="none" strike="noStrike" dirty="0" err="1">
                <a:solidFill>
                  <a:srgbClr val="565A5D"/>
                </a:solidFill>
                <a:effectLst/>
                <a:latin typeface="Century Gothic Regular"/>
              </a:rPr>
              <a:t>Dun</a:t>
            </a: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!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entury Gothic Regular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Century Gothic Regular"/>
              </a:rPr>
              <a:t>However, it can be left in a way the reader has to interpret or infer the ending.​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Remember: use </a:t>
            </a:r>
            <a:r>
              <a:rPr lang="en-GB" b="1" i="0" u="none" strike="noStrike" dirty="0">
                <a:solidFill>
                  <a:srgbClr val="FF7800"/>
                </a:solidFill>
                <a:effectLst/>
                <a:latin typeface="Century Gothic Regular"/>
              </a:rPr>
              <a:t>adverbials</a:t>
            </a: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 Regular"/>
              </a:rPr>
              <a:t> to link paragraphs and avoid boring sentences!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1D1534-7DEA-4B5B-B96D-127B7984A51D}"/>
              </a:ext>
            </a:extLst>
          </p:cNvPr>
          <p:cNvSpPr/>
          <p:nvPr/>
        </p:nvSpPr>
        <p:spPr>
          <a:xfrm>
            <a:off x="6586330" y="5874578"/>
            <a:ext cx="5406887" cy="8746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 u="none" strike="noStrike" dirty="0">
                <a:solidFill>
                  <a:schemeClr val="tx1"/>
                </a:solidFill>
                <a:effectLst/>
                <a:latin typeface="Century Gothic Regular"/>
              </a:rPr>
              <a:t>Extension: Can you use speech correctly in one of your paragraphs?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4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396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 Regular</vt:lpstr>
      <vt:lpstr>Segoe UI</vt:lpstr>
      <vt:lpstr>Office Theme</vt:lpstr>
      <vt:lpstr>Year 6 Wednesday 13th January 2021</vt:lpstr>
      <vt:lpstr>Starter – Look at the picture and describe what has happened.  Can you use:  Powerful adjectives Adverbs Adverbials Similes and metaphors Personification  You have three minutes.</vt:lpstr>
      <vt:lpstr>Vocabulary challenge</vt:lpstr>
      <vt:lpstr>Vocabulary challenge</vt:lpstr>
      <vt:lpstr>PowerPoint Presentation</vt:lpstr>
      <vt:lpstr>The Hook</vt:lpstr>
      <vt:lpstr>Independent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Wednesday 13th January 2021</dc:title>
  <dc:creator>Robert Tromans</dc:creator>
  <cp:lastModifiedBy>Robert Tromans</cp:lastModifiedBy>
  <cp:revision>2</cp:revision>
  <dcterms:created xsi:type="dcterms:W3CDTF">2021-01-10T15:53:07Z</dcterms:created>
  <dcterms:modified xsi:type="dcterms:W3CDTF">2021-01-12T15:03:15Z</dcterms:modified>
</cp:coreProperties>
</file>