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5" r:id="rId6"/>
    <p:sldId id="266" r:id="rId7"/>
    <p:sldId id="267"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65" d="100"/>
          <a:sy n="65" d="100"/>
        </p:scale>
        <p:origin x="136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F64025B-38C3-419C-A41A-770253BDD14D}"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ACF291-10FF-44F4-81B3-2451CCCA93CF}" type="slidenum">
              <a:rPr lang="en-GB" smtClean="0"/>
              <a:t>‹#›</a:t>
            </a:fld>
            <a:endParaRPr lang="en-GB"/>
          </a:p>
        </p:txBody>
      </p:sp>
    </p:spTree>
    <p:extLst>
      <p:ext uri="{BB962C8B-B14F-4D97-AF65-F5344CB8AC3E}">
        <p14:creationId xmlns:p14="http://schemas.microsoft.com/office/powerpoint/2010/main" val="287750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64025B-38C3-419C-A41A-770253BDD14D}"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ACF291-10FF-44F4-81B3-2451CCCA93CF}" type="slidenum">
              <a:rPr lang="en-GB" smtClean="0"/>
              <a:t>‹#›</a:t>
            </a:fld>
            <a:endParaRPr lang="en-GB"/>
          </a:p>
        </p:txBody>
      </p:sp>
    </p:spTree>
    <p:extLst>
      <p:ext uri="{BB962C8B-B14F-4D97-AF65-F5344CB8AC3E}">
        <p14:creationId xmlns:p14="http://schemas.microsoft.com/office/powerpoint/2010/main" val="3968439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64025B-38C3-419C-A41A-770253BDD14D}"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ACF291-10FF-44F4-81B3-2451CCCA93CF}" type="slidenum">
              <a:rPr lang="en-GB" smtClean="0"/>
              <a:t>‹#›</a:t>
            </a:fld>
            <a:endParaRPr lang="en-GB"/>
          </a:p>
        </p:txBody>
      </p:sp>
    </p:spTree>
    <p:extLst>
      <p:ext uri="{BB962C8B-B14F-4D97-AF65-F5344CB8AC3E}">
        <p14:creationId xmlns:p14="http://schemas.microsoft.com/office/powerpoint/2010/main" val="4275592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64025B-38C3-419C-A41A-770253BDD14D}"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ACF291-10FF-44F4-81B3-2451CCCA93CF}" type="slidenum">
              <a:rPr lang="en-GB" smtClean="0"/>
              <a:t>‹#›</a:t>
            </a:fld>
            <a:endParaRPr lang="en-GB"/>
          </a:p>
        </p:txBody>
      </p:sp>
    </p:spTree>
    <p:extLst>
      <p:ext uri="{BB962C8B-B14F-4D97-AF65-F5344CB8AC3E}">
        <p14:creationId xmlns:p14="http://schemas.microsoft.com/office/powerpoint/2010/main" val="184520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F64025B-38C3-419C-A41A-770253BDD14D}"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ACF291-10FF-44F4-81B3-2451CCCA93CF}" type="slidenum">
              <a:rPr lang="en-GB" smtClean="0"/>
              <a:t>‹#›</a:t>
            </a:fld>
            <a:endParaRPr lang="en-GB"/>
          </a:p>
        </p:txBody>
      </p:sp>
    </p:spTree>
    <p:extLst>
      <p:ext uri="{BB962C8B-B14F-4D97-AF65-F5344CB8AC3E}">
        <p14:creationId xmlns:p14="http://schemas.microsoft.com/office/powerpoint/2010/main" val="2457655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F64025B-38C3-419C-A41A-770253BDD14D}" type="datetimeFigureOut">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ACF291-10FF-44F4-81B3-2451CCCA93CF}" type="slidenum">
              <a:rPr lang="en-GB" smtClean="0"/>
              <a:t>‹#›</a:t>
            </a:fld>
            <a:endParaRPr lang="en-GB"/>
          </a:p>
        </p:txBody>
      </p:sp>
    </p:spTree>
    <p:extLst>
      <p:ext uri="{BB962C8B-B14F-4D97-AF65-F5344CB8AC3E}">
        <p14:creationId xmlns:p14="http://schemas.microsoft.com/office/powerpoint/2010/main" val="1383276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F64025B-38C3-419C-A41A-770253BDD14D}" type="datetimeFigureOut">
              <a:rPr lang="en-GB" smtClean="0"/>
              <a:t>24/09/2020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2ACF291-10FF-44F4-81B3-2451CCCA93CF}" type="slidenum">
              <a:rPr lang="en-GB" smtClean="0"/>
              <a:t>‹#›</a:t>
            </a:fld>
            <a:endParaRPr lang="en-GB"/>
          </a:p>
        </p:txBody>
      </p:sp>
    </p:spTree>
    <p:extLst>
      <p:ext uri="{BB962C8B-B14F-4D97-AF65-F5344CB8AC3E}">
        <p14:creationId xmlns:p14="http://schemas.microsoft.com/office/powerpoint/2010/main" val="1230810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F64025B-38C3-419C-A41A-770253BDD14D}" type="datetimeFigureOut">
              <a:rPr lang="en-GB" smtClean="0"/>
              <a:t>24/09/2020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2ACF291-10FF-44F4-81B3-2451CCCA93CF}" type="slidenum">
              <a:rPr lang="en-GB" smtClean="0"/>
              <a:t>‹#›</a:t>
            </a:fld>
            <a:endParaRPr lang="en-GB"/>
          </a:p>
        </p:txBody>
      </p:sp>
    </p:spTree>
    <p:extLst>
      <p:ext uri="{BB962C8B-B14F-4D97-AF65-F5344CB8AC3E}">
        <p14:creationId xmlns:p14="http://schemas.microsoft.com/office/powerpoint/2010/main" val="1205497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64025B-38C3-419C-A41A-770253BDD14D}" type="datetimeFigureOut">
              <a:rPr lang="en-GB" smtClean="0"/>
              <a:t>24/09/2020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2ACF291-10FF-44F4-81B3-2451CCCA93CF}" type="slidenum">
              <a:rPr lang="en-GB" smtClean="0"/>
              <a:t>‹#›</a:t>
            </a:fld>
            <a:endParaRPr lang="en-GB"/>
          </a:p>
        </p:txBody>
      </p:sp>
    </p:spTree>
    <p:extLst>
      <p:ext uri="{BB962C8B-B14F-4D97-AF65-F5344CB8AC3E}">
        <p14:creationId xmlns:p14="http://schemas.microsoft.com/office/powerpoint/2010/main" val="1654297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64025B-38C3-419C-A41A-770253BDD14D}" type="datetimeFigureOut">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ACF291-10FF-44F4-81B3-2451CCCA93CF}" type="slidenum">
              <a:rPr lang="en-GB" smtClean="0"/>
              <a:t>‹#›</a:t>
            </a:fld>
            <a:endParaRPr lang="en-GB"/>
          </a:p>
        </p:txBody>
      </p:sp>
    </p:spTree>
    <p:extLst>
      <p:ext uri="{BB962C8B-B14F-4D97-AF65-F5344CB8AC3E}">
        <p14:creationId xmlns:p14="http://schemas.microsoft.com/office/powerpoint/2010/main" val="3234778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64025B-38C3-419C-A41A-770253BDD14D}" type="datetimeFigureOut">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ACF291-10FF-44F4-81B3-2451CCCA93CF}" type="slidenum">
              <a:rPr lang="en-GB" smtClean="0"/>
              <a:t>‹#›</a:t>
            </a:fld>
            <a:endParaRPr lang="en-GB"/>
          </a:p>
        </p:txBody>
      </p:sp>
    </p:spTree>
    <p:extLst>
      <p:ext uri="{BB962C8B-B14F-4D97-AF65-F5344CB8AC3E}">
        <p14:creationId xmlns:p14="http://schemas.microsoft.com/office/powerpoint/2010/main" val="1228112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64025B-38C3-419C-A41A-770253BDD14D}" type="datetimeFigureOut">
              <a:rPr lang="en-GB" smtClean="0"/>
              <a:t>24/09/2020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CF291-10FF-44F4-81B3-2451CCCA93CF}" type="slidenum">
              <a:rPr lang="en-GB" smtClean="0"/>
              <a:t>‹#›</a:t>
            </a:fld>
            <a:endParaRPr lang="en-GB"/>
          </a:p>
        </p:txBody>
      </p:sp>
    </p:spTree>
    <p:extLst>
      <p:ext uri="{BB962C8B-B14F-4D97-AF65-F5344CB8AC3E}">
        <p14:creationId xmlns:p14="http://schemas.microsoft.com/office/powerpoint/2010/main" val="1813022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bbc.co.uk/bitesize/articles/zrcnf4j"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8685" y="0"/>
            <a:ext cx="9144000" cy="2387600"/>
          </a:xfrm>
        </p:spPr>
        <p:txBody>
          <a:bodyPr>
            <a:normAutofit fontScale="90000"/>
          </a:bodyPr>
          <a:lstStyle/>
          <a:p>
            <a:r>
              <a:rPr lang="en-GB" b="1" u="sng" smtClean="0">
                <a:latin typeface="Arial" panose="020B0604020202020204" pitchFamily="34" charset="0"/>
                <a:cs typeface="Arial" panose="020B0604020202020204" pitchFamily="34" charset="0"/>
              </a:rPr>
              <a:t>Week 2 Day 2</a:t>
            </a:r>
            <a:r>
              <a:rPr lang="en-GB" b="1" u="sng" dirty="0">
                <a:latin typeface="Arial" panose="020B0604020202020204" pitchFamily="34" charset="0"/>
                <a:cs typeface="Arial" panose="020B0604020202020204" pitchFamily="34" charset="0"/>
              </a:rPr>
              <a:t/>
            </a:r>
            <a:br>
              <a:rPr lang="en-GB" b="1" u="sng" dirty="0">
                <a:latin typeface="Arial" panose="020B0604020202020204" pitchFamily="34" charset="0"/>
                <a:cs typeface="Arial" panose="020B0604020202020204" pitchFamily="34" charset="0"/>
              </a:rPr>
            </a:br>
            <a:r>
              <a:rPr lang="en-GB" b="1" u="sng" dirty="0">
                <a:latin typeface="Arial" panose="020B0604020202020204" pitchFamily="34" charset="0"/>
                <a:cs typeface="Arial" panose="020B0604020202020204" pitchFamily="34" charset="0"/>
              </a:rPr>
              <a:t/>
            </a:r>
            <a:br>
              <a:rPr lang="en-GB" b="1" u="sng" dirty="0">
                <a:latin typeface="Arial" panose="020B0604020202020204" pitchFamily="34" charset="0"/>
                <a:cs typeface="Arial" panose="020B0604020202020204" pitchFamily="34" charset="0"/>
              </a:rPr>
            </a:br>
            <a:r>
              <a:rPr lang="en-GB" b="1" u="sng" dirty="0">
                <a:latin typeface="Arial" panose="020B0604020202020204" pitchFamily="34" charset="0"/>
                <a:cs typeface="Arial" panose="020B0604020202020204" pitchFamily="34" charset="0"/>
              </a:rPr>
              <a:t>English</a:t>
            </a:r>
          </a:p>
        </p:txBody>
      </p:sp>
      <p:sp>
        <p:nvSpPr>
          <p:cNvPr id="3" name="Subtitle 2"/>
          <p:cNvSpPr>
            <a:spLocks noGrp="1"/>
          </p:cNvSpPr>
          <p:nvPr>
            <p:ph type="subTitle" idx="1"/>
          </p:nvPr>
        </p:nvSpPr>
        <p:spPr>
          <a:xfrm>
            <a:off x="0" y="2847856"/>
            <a:ext cx="9144000" cy="1655762"/>
          </a:xfrm>
        </p:spPr>
        <p:txBody>
          <a:bodyPr>
            <a:noAutofit/>
          </a:bodyPr>
          <a:lstStyle/>
          <a:p>
            <a:pPr fontAlgn="t"/>
            <a:r>
              <a:rPr lang="en-GB" sz="4000" b="1" dirty="0"/>
              <a:t>Charlie Changes Into a Chicken by Sam Copeland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77071" y="1913630"/>
            <a:ext cx="3096057" cy="4706007"/>
          </a:xfrm>
          <a:prstGeom prst="rect">
            <a:avLst/>
          </a:prstGeom>
        </p:spPr>
      </p:pic>
    </p:spTree>
    <p:extLst>
      <p:ext uri="{BB962C8B-B14F-4D97-AF65-F5344CB8AC3E}">
        <p14:creationId xmlns:p14="http://schemas.microsoft.com/office/powerpoint/2010/main" val="1714541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56052"/>
            <a:ext cx="10515600" cy="6338661"/>
          </a:xfrm>
        </p:spPr>
        <p:txBody>
          <a:bodyPr>
            <a:normAutofit fontScale="92500" lnSpcReduction="10000"/>
          </a:bodyPr>
          <a:lstStyle/>
          <a:p>
            <a:pPr marL="0" indent="0" algn="ctr">
              <a:buNone/>
            </a:pPr>
            <a:r>
              <a:rPr lang="en-GB" sz="5400" b="1" u="sng" dirty="0">
                <a:latin typeface="Arial" panose="020B0604020202020204" pitchFamily="34" charset="0"/>
                <a:cs typeface="Arial" panose="020B0604020202020204" pitchFamily="34" charset="0"/>
              </a:rPr>
              <a:t>Home learning focus</a:t>
            </a:r>
          </a:p>
          <a:p>
            <a:pPr marL="0" indent="0">
              <a:buNone/>
            </a:pPr>
            <a:endParaRPr lang="en-GB" sz="3600" dirty="0"/>
          </a:p>
          <a:p>
            <a:pPr marL="0" indent="0">
              <a:buNone/>
            </a:pPr>
            <a:r>
              <a:rPr lang="en-GB" sz="3600" dirty="0"/>
              <a:t>Using the book </a:t>
            </a:r>
            <a:r>
              <a:rPr lang="en-GB" sz="3600" i="1" dirty="0"/>
              <a:t>Charlie Changes Into a Chicken </a:t>
            </a:r>
            <a:r>
              <a:rPr lang="en-GB" sz="3600" dirty="0"/>
              <a:t>you will learn how to explain how the writer’s choice of words creates humour and to write in the style of an author.</a:t>
            </a:r>
          </a:p>
          <a:p>
            <a:pPr marL="0" indent="0">
              <a:buNone/>
            </a:pPr>
            <a:r>
              <a:rPr lang="en-GB" sz="3600" dirty="0"/>
              <a:t>This lesson includes:</a:t>
            </a:r>
          </a:p>
          <a:p>
            <a:r>
              <a:rPr lang="en-GB" sz="3600" dirty="0"/>
              <a:t>two videos of presenter and blogger </a:t>
            </a:r>
            <a:r>
              <a:rPr lang="en-GB" sz="3600" dirty="0" err="1"/>
              <a:t>Mehreen</a:t>
            </a:r>
            <a:r>
              <a:rPr lang="en-GB" sz="3600" dirty="0"/>
              <a:t> </a:t>
            </a:r>
            <a:r>
              <a:rPr lang="en-GB" sz="3600" dirty="0" err="1"/>
              <a:t>Baig</a:t>
            </a:r>
            <a:r>
              <a:rPr lang="en-GB" sz="3600" dirty="0"/>
              <a:t> reading extracts from the book</a:t>
            </a:r>
          </a:p>
          <a:p>
            <a:r>
              <a:rPr lang="en-GB" sz="3600" dirty="0"/>
              <a:t>three activities</a:t>
            </a:r>
          </a:p>
          <a:p>
            <a:pPr marL="0" indent="0">
              <a:buNone/>
            </a:pPr>
            <a:endParaRPr lang="en-GB" sz="3600" dirty="0"/>
          </a:p>
          <a:p>
            <a:pPr marL="0" indent="0" fontAlgn="t">
              <a:buNone/>
            </a:pPr>
            <a:r>
              <a:rPr lang="en-GB" sz="4400" dirty="0">
                <a:latin typeface="Arial" panose="020B0604020202020204" pitchFamily="34" charset="0"/>
                <a:cs typeface="Arial" panose="020B0604020202020204" pitchFamily="34" charset="0"/>
              </a:rPr>
              <a:t/>
            </a:r>
            <a:br>
              <a:rPr lang="en-GB" sz="4400" dirty="0">
                <a:latin typeface="Arial" panose="020B0604020202020204" pitchFamily="34" charset="0"/>
                <a:cs typeface="Arial" panose="020B0604020202020204" pitchFamily="34" charset="0"/>
              </a:rPr>
            </a:br>
            <a:endParaRPr lang="en-GB" sz="4400" b="1" u="sng" dirty="0">
              <a:latin typeface="Arial" panose="020B0604020202020204" pitchFamily="34" charset="0"/>
              <a:cs typeface="Arial" panose="020B0604020202020204" pitchFamily="34" charset="0"/>
            </a:endParaRPr>
          </a:p>
          <a:p>
            <a:pPr marL="0" indent="0">
              <a:buNone/>
            </a:pPr>
            <a:endParaRPr lang="en-GB" sz="4400" b="1" u="sng" dirty="0">
              <a:latin typeface="Arial" panose="020B0604020202020204" pitchFamily="34" charset="0"/>
              <a:cs typeface="Arial" panose="020B0604020202020204" pitchFamily="34" charset="0"/>
            </a:endParaRPr>
          </a:p>
          <a:p>
            <a:pPr marL="0" indent="0">
              <a:buNone/>
            </a:pPr>
            <a:endParaRPr lang="en-GB"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0675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8471" y="462367"/>
            <a:ext cx="11288485" cy="5632311"/>
          </a:xfrm>
          <a:prstGeom prst="rect">
            <a:avLst/>
          </a:prstGeom>
        </p:spPr>
        <p:txBody>
          <a:bodyPr wrap="square">
            <a:spAutoFit/>
          </a:bodyPr>
          <a:lstStyle/>
          <a:p>
            <a:r>
              <a:rPr lang="en-GB" sz="3600" b="1" u="sng" dirty="0">
                <a:latin typeface="Arial" panose="020B0604020202020204" pitchFamily="34" charset="0"/>
                <a:cs typeface="Arial" panose="020B0604020202020204" pitchFamily="34" charset="0"/>
              </a:rPr>
              <a:t>Task 1:</a:t>
            </a:r>
          </a:p>
          <a:p>
            <a:r>
              <a:rPr lang="en-GB" sz="3600" dirty="0">
                <a:latin typeface="Arial" panose="020B0604020202020204" pitchFamily="34" charset="0"/>
                <a:cs typeface="Arial" panose="020B0604020202020204" pitchFamily="34" charset="0"/>
              </a:rPr>
              <a:t>In your home learning books, write today’s date and the title of the lesson.</a:t>
            </a:r>
          </a:p>
          <a:p>
            <a:endParaRPr lang="en-GB" sz="3600" dirty="0">
              <a:latin typeface="Arial" panose="020B0604020202020204" pitchFamily="34" charset="0"/>
              <a:cs typeface="Arial" panose="020B0604020202020204" pitchFamily="34" charset="0"/>
            </a:endParaRPr>
          </a:p>
          <a:p>
            <a:r>
              <a:rPr lang="en-GB" sz="3600" b="1" u="sng" dirty="0">
                <a:latin typeface="Arial" panose="020B0604020202020204" pitchFamily="34" charset="0"/>
                <a:cs typeface="Arial" panose="020B0604020202020204" pitchFamily="34" charset="0"/>
              </a:rPr>
              <a:t>Task 2:</a:t>
            </a:r>
          </a:p>
          <a:p>
            <a:r>
              <a:rPr lang="en-GB" sz="3600" dirty="0">
                <a:latin typeface="Arial" panose="020B0604020202020204" pitchFamily="34" charset="0"/>
                <a:cs typeface="Arial" panose="020B0604020202020204" pitchFamily="34" charset="0"/>
              </a:rPr>
              <a:t>head over to </a:t>
            </a:r>
            <a:r>
              <a:rPr lang="en-GB" sz="3600" dirty="0">
                <a:hlinkClick r:id="rId2"/>
              </a:rPr>
              <a:t>https://www.bbc.co.uk/bitesize/articles/zrcnf4j</a:t>
            </a:r>
            <a:endParaRPr lang="en-GB" sz="3600" dirty="0"/>
          </a:p>
          <a:p>
            <a:r>
              <a:rPr lang="en-GB" sz="3600" dirty="0">
                <a:latin typeface="Arial" panose="020B0604020202020204" pitchFamily="34" charset="0"/>
                <a:cs typeface="Arial" panose="020B0604020202020204" pitchFamily="34" charset="0"/>
              </a:rPr>
              <a:t>There is two videos and some examples to watch and explore followed by three practice activities. </a:t>
            </a:r>
          </a:p>
          <a:p>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4661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14300"/>
            <a:ext cx="12192000" cy="6743700"/>
          </a:xfrm>
        </p:spPr>
        <p:txBody>
          <a:bodyPr>
            <a:normAutofit lnSpcReduction="10000"/>
          </a:bodyPr>
          <a:lstStyle/>
          <a:p>
            <a:pPr marL="0" indent="0" algn="ctr">
              <a:buNone/>
            </a:pPr>
            <a:r>
              <a:rPr lang="en-GB" b="1" u="sng" dirty="0"/>
              <a:t>Practise</a:t>
            </a:r>
          </a:p>
          <a:p>
            <a:pPr marL="0" indent="0" algn="ctr">
              <a:buNone/>
            </a:pPr>
            <a:endParaRPr lang="en-GB" sz="4000" b="1" u="sng" dirty="0"/>
          </a:p>
          <a:p>
            <a:pPr marL="0" indent="0" fontAlgn="t">
              <a:buNone/>
            </a:pPr>
            <a:r>
              <a:rPr lang="en-GB" dirty="0">
                <a:latin typeface="Arial" panose="020B0604020202020204" pitchFamily="34" charset="0"/>
                <a:cs typeface="Arial" panose="020B0604020202020204" pitchFamily="34" charset="0"/>
              </a:rPr>
              <a:t>You may need paper and a pen or pencil for some of these activities.</a:t>
            </a:r>
          </a:p>
          <a:p>
            <a:pPr marL="0" indent="0" fontAlgn="t">
              <a:buNone/>
            </a:pPr>
            <a:r>
              <a:rPr lang="en-GB" dirty="0">
                <a:latin typeface="Arial" panose="020B0604020202020204" pitchFamily="34" charset="0"/>
                <a:cs typeface="Arial" panose="020B0604020202020204" pitchFamily="34" charset="0"/>
              </a:rPr>
              <a:t>Read extract 1 and try activity 1 below.</a:t>
            </a:r>
          </a:p>
          <a:p>
            <a:pPr marL="0" indent="0" fontAlgn="t">
              <a:buNone/>
            </a:pPr>
            <a:endParaRPr lang="en-GB" dirty="0">
              <a:latin typeface="Arial" panose="020B0604020202020204" pitchFamily="34" charset="0"/>
              <a:cs typeface="Arial" panose="020B0604020202020204" pitchFamily="34" charset="0"/>
            </a:endParaRPr>
          </a:p>
          <a:p>
            <a:pPr marL="0" indent="0" fontAlgn="t">
              <a:buNone/>
            </a:pPr>
            <a:r>
              <a:rPr lang="en-GB" u="sng" dirty="0">
                <a:latin typeface="Arial" panose="020B0604020202020204" pitchFamily="34" charset="0"/>
                <a:cs typeface="Arial" panose="020B0604020202020204" pitchFamily="34" charset="0"/>
              </a:rPr>
              <a:t>Extract 1</a:t>
            </a:r>
          </a:p>
          <a:p>
            <a:pPr marL="0" indent="0" fontAlgn="t">
              <a:buNone/>
            </a:pPr>
            <a:r>
              <a:rPr lang="en-GB" dirty="0">
                <a:latin typeface="Arial" panose="020B0604020202020204" pitchFamily="34" charset="0"/>
                <a:cs typeface="Arial" panose="020B0604020202020204" pitchFamily="34" charset="0"/>
              </a:rPr>
              <a:t>The sound of his parents arguing downstairs rumbled through the house, low like thunder. Charlie closed his book. He couldn't concentrate.</a:t>
            </a:r>
          </a:p>
          <a:p>
            <a:pPr marL="0" indent="0" fontAlgn="t">
              <a:buNone/>
            </a:pPr>
            <a:r>
              <a:rPr lang="en-GB" dirty="0">
                <a:latin typeface="Arial" panose="020B0604020202020204" pitchFamily="34" charset="0"/>
                <a:cs typeface="Arial" panose="020B0604020202020204" pitchFamily="34" charset="0"/>
              </a:rPr>
              <a:t>Darkness had fallen outside and the street light outside Charlie's window was making uncanny shadows on his bedroom wall.</a:t>
            </a:r>
          </a:p>
          <a:p>
            <a:pPr marL="0" indent="0" fontAlgn="t">
              <a:buNone/>
            </a:pPr>
            <a:r>
              <a:rPr lang="en-GB" dirty="0">
                <a:latin typeface="Arial" panose="020B0604020202020204" pitchFamily="34" charset="0"/>
                <a:cs typeface="Arial" panose="020B0604020202020204" pitchFamily="34" charset="0"/>
              </a:rPr>
              <a:t>The silhouettes of the tree branches looked a little too much like log clutching witches' fingers for Charlie's liking. So, quick as a flash, he sprang out of bed and pulled his curtains together.</a:t>
            </a:r>
          </a:p>
          <a:p>
            <a:pPr marL="0" indent="0" fontAlgn="t">
              <a:buNone/>
            </a:pPr>
            <a:r>
              <a:rPr lang="en-GB" dirty="0">
                <a:latin typeface="Arial" panose="020B0604020202020204" pitchFamily="34" charset="0"/>
                <a:cs typeface="Arial" panose="020B0604020202020204" pitchFamily="34" charset="0"/>
              </a:rPr>
              <a:t>It was there and then that it first happened.</a:t>
            </a:r>
          </a:p>
          <a:p>
            <a:pPr marL="0" indent="0">
              <a:buNone/>
            </a:pPr>
            <a:endParaRPr lang="en-GB" sz="4400" dirty="0">
              <a:latin typeface="Arial" panose="020B0604020202020204" pitchFamily="34" charset="0"/>
              <a:cs typeface="Arial" panose="020B0604020202020204" pitchFamily="34" charset="0"/>
            </a:endParaRPr>
          </a:p>
          <a:p>
            <a:pPr marL="0" indent="0">
              <a:buNone/>
            </a:pPr>
            <a:endParaRPr lang="en-GB" sz="4400" dirty="0">
              <a:latin typeface="Arial" panose="020B0604020202020204" pitchFamily="34" charset="0"/>
              <a:cs typeface="Arial" panose="020B0604020202020204" pitchFamily="34" charset="0"/>
            </a:endParaRPr>
          </a:p>
          <a:p>
            <a:pPr marL="0" indent="0">
              <a:buNone/>
            </a:pPr>
            <a:endParaRPr lang="en-GB" sz="4400" dirty="0">
              <a:latin typeface="Arial" panose="020B0604020202020204" pitchFamily="34" charset="0"/>
              <a:cs typeface="Arial" panose="020B0604020202020204" pitchFamily="34" charset="0"/>
            </a:endParaRPr>
          </a:p>
          <a:p>
            <a:pPr marL="0" indent="0">
              <a:buNone/>
            </a:pPr>
            <a:endParaRPr lang="en-GB" sz="4400" dirty="0">
              <a:latin typeface="Arial" panose="020B0604020202020204" pitchFamily="34" charset="0"/>
              <a:cs typeface="Arial" panose="020B0604020202020204" pitchFamily="34" charset="0"/>
            </a:endParaRPr>
          </a:p>
          <a:p>
            <a:pPr marL="0" indent="0">
              <a:buNone/>
            </a:pPr>
            <a:endParaRPr lang="en-GB"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4886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371" y="307067"/>
            <a:ext cx="11783785" cy="6240689"/>
          </a:xfrm>
        </p:spPr>
        <p:txBody>
          <a:bodyPr>
            <a:normAutofit lnSpcReduction="10000"/>
          </a:bodyPr>
          <a:lstStyle/>
          <a:p>
            <a:pPr marL="0" indent="0" fontAlgn="t">
              <a:buNone/>
            </a:pPr>
            <a:r>
              <a:rPr lang="en-GB" dirty="0">
                <a:latin typeface="Arial" panose="020B0604020202020204" pitchFamily="34" charset="0"/>
                <a:cs typeface="Arial" panose="020B0604020202020204" pitchFamily="34" charset="0"/>
              </a:rPr>
              <a:t>It began with a twitching in his eye. Charlie froze to the spot, feeling his eyelid blink manically. His eye had twitched before, when he’d been tired, but this felt different somehow. It felt like somebody had just plugged him into a wall socket. The twitching spread to his other eye, and both eyes were blinking and twitching.</a:t>
            </a:r>
          </a:p>
          <a:p>
            <a:pPr marL="0" indent="0" fontAlgn="t">
              <a:buNone/>
            </a:pPr>
            <a:r>
              <a:rPr lang="en-GB" dirty="0">
                <a:latin typeface="Arial" panose="020B0604020202020204" pitchFamily="34" charset="0"/>
                <a:cs typeface="Arial" panose="020B0604020202020204" pitchFamily="34" charset="0"/>
              </a:rPr>
              <a:t>A feeling burst through the whole of his body, like he’d just been shot through an electrical wire, like he was the electricity.</a:t>
            </a:r>
          </a:p>
          <a:p>
            <a:pPr marL="0" indent="0" fontAlgn="t">
              <a:buNone/>
            </a:pPr>
            <a:r>
              <a:rPr lang="en-GB" dirty="0">
                <a:latin typeface="Arial" panose="020B0604020202020204" pitchFamily="34" charset="0"/>
                <a:cs typeface="Arial" panose="020B0604020202020204" pitchFamily="34" charset="0"/>
              </a:rPr>
              <a:t>Every part of his body fizzed and hummed. The fizzing and humming became stronger, until he felt like he was on fire, but a fire inside of a never-ending tube, squeezed and vibrating.</a:t>
            </a:r>
          </a:p>
          <a:p>
            <a:pPr marL="0" indent="0" fontAlgn="t">
              <a:buNone/>
            </a:pPr>
            <a:r>
              <a:rPr lang="en-GB" dirty="0">
                <a:latin typeface="Arial" panose="020B0604020202020204" pitchFamily="34" charset="0"/>
                <a:cs typeface="Arial" panose="020B0604020202020204" pitchFamily="34" charset="0"/>
              </a:rPr>
              <a:t>His skin felt extraordinary. Alive. He looked at his arm and, with some considerable alarm, saw that hair was sprouting out of every part of his skin.</a:t>
            </a:r>
          </a:p>
          <a:p>
            <a:pPr marL="0" indent="0" fontAlgn="t">
              <a:buNone/>
            </a:pPr>
            <a:r>
              <a:rPr lang="en-GB" dirty="0">
                <a:latin typeface="Arial" panose="020B0604020202020204" pitchFamily="34" charset="0"/>
                <a:cs typeface="Arial" panose="020B0604020202020204" pitchFamily="34" charset="0"/>
              </a:rPr>
              <a:t>Weirdly the room was growing larger too.</a:t>
            </a:r>
          </a:p>
          <a:p>
            <a:pPr marL="0" indent="0" fontAlgn="t">
              <a:buNone/>
            </a:pPr>
            <a:r>
              <a:rPr lang="en-GB" dirty="0">
                <a:latin typeface="Arial" panose="020B0604020202020204" pitchFamily="34" charset="0"/>
                <a:cs typeface="Arial" panose="020B0604020202020204" pitchFamily="34" charset="0"/>
              </a:rPr>
              <a:t>But no, Charlie realized, the room wasn’t growing larger – it was him who was shrinking!</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7288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9" y="146957"/>
            <a:ext cx="11740243" cy="6449786"/>
          </a:xfrm>
        </p:spPr>
        <p:txBody>
          <a:bodyPr>
            <a:normAutofit lnSpcReduction="10000"/>
          </a:bodyPr>
          <a:lstStyle/>
          <a:p>
            <a:pPr marL="0" indent="0" algn="ctr">
              <a:buNone/>
            </a:pPr>
            <a:r>
              <a:rPr lang="en-GB" sz="3600" b="1" u="sng" dirty="0">
                <a:latin typeface="Arial" panose="020B0604020202020204" pitchFamily="34" charset="0"/>
                <a:cs typeface="Arial" panose="020B0604020202020204" pitchFamily="34" charset="0"/>
              </a:rPr>
              <a:t>Activity 1</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Read extract 1 again.</a:t>
            </a:r>
          </a:p>
          <a:p>
            <a:pPr marL="0" indent="0">
              <a:buNone/>
            </a:pPr>
            <a:r>
              <a:rPr lang="en-GB" dirty="0">
                <a:latin typeface="Arial" panose="020B0604020202020204" pitchFamily="34" charset="0"/>
                <a:cs typeface="Arial" panose="020B0604020202020204" pitchFamily="34" charset="0"/>
              </a:rPr>
              <a:t>Return to the beginning of the extract and summarise what is happening in the text.</a:t>
            </a:r>
          </a:p>
          <a:p>
            <a:pPr marL="0" indent="0">
              <a:buNone/>
            </a:pPr>
            <a:r>
              <a:rPr lang="en-GB" dirty="0">
                <a:latin typeface="Arial" panose="020B0604020202020204" pitchFamily="34" charset="0"/>
                <a:cs typeface="Arial" panose="020B0604020202020204" pitchFamily="34" charset="0"/>
              </a:rPr>
              <a:t>Try to write eight different phrases or clauses to summarise the plot.</a:t>
            </a:r>
          </a:p>
          <a:p>
            <a:pPr marL="0" indent="0">
              <a:buNone/>
            </a:pPr>
            <a:r>
              <a:rPr lang="en-GB" dirty="0">
                <a:latin typeface="Arial" panose="020B0604020202020204" pitchFamily="34" charset="0"/>
                <a:cs typeface="Arial" panose="020B0604020202020204" pitchFamily="34" charset="0"/>
              </a:rPr>
              <a:t>Challenge yourself by using a maximum of 6 words for each phrase or clause.</a:t>
            </a:r>
          </a:p>
          <a:p>
            <a:pPr marL="0" indent="0">
              <a:buNone/>
            </a:pPr>
            <a:r>
              <a:rPr lang="en-GB" dirty="0">
                <a:latin typeface="Arial" panose="020B0604020202020204" pitchFamily="34" charset="0"/>
                <a:cs typeface="Arial" panose="020B0604020202020204" pitchFamily="34" charset="0"/>
              </a:rPr>
              <a:t>You can choose where in the extract to pause and write a summary.</a:t>
            </a:r>
          </a:p>
          <a:p>
            <a:pPr marL="0" indent="0">
              <a:buNone/>
            </a:pPr>
            <a:r>
              <a:rPr lang="en-GB" dirty="0">
                <a:latin typeface="Arial" panose="020B0604020202020204" pitchFamily="34" charset="0"/>
                <a:cs typeface="Arial" panose="020B0604020202020204" pitchFamily="34" charset="0"/>
              </a:rPr>
              <a:t>Here are a few examples to start you off:</a:t>
            </a:r>
          </a:p>
          <a:p>
            <a:r>
              <a:rPr lang="en-GB" dirty="0">
                <a:latin typeface="Arial" panose="020B0604020202020204" pitchFamily="34" charset="0"/>
                <a:cs typeface="Arial" panose="020B0604020202020204" pitchFamily="34" charset="0"/>
              </a:rPr>
              <a:t>what is happening?</a:t>
            </a:r>
          </a:p>
          <a:p>
            <a:r>
              <a:rPr lang="en-GB" dirty="0">
                <a:latin typeface="Arial" panose="020B0604020202020204" pitchFamily="34" charset="0"/>
                <a:cs typeface="Arial" panose="020B0604020202020204" pitchFamily="34" charset="0"/>
              </a:rPr>
              <a:t>eye twitching</a:t>
            </a:r>
          </a:p>
          <a:p>
            <a:r>
              <a:rPr lang="en-GB" dirty="0">
                <a:latin typeface="Arial" panose="020B0604020202020204" pitchFamily="34" charset="0"/>
                <a:cs typeface="Arial" panose="020B0604020202020204" pitchFamily="34" charset="0"/>
              </a:rPr>
              <a:t>frozen to spot</a:t>
            </a:r>
          </a:p>
          <a:p>
            <a:pPr marL="0" indent="0" algn="ctr">
              <a:buNone/>
            </a:pPr>
            <a:endParaRPr lang="en-GB" sz="36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4021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9" y="130628"/>
            <a:ext cx="11919857" cy="6564085"/>
          </a:xfrm>
        </p:spPr>
        <p:txBody>
          <a:bodyPr>
            <a:normAutofit fontScale="92500" lnSpcReduction="10000"/>
          </a:bodyPr>
          <a:lstStyle/>
          <a:p>
            <a:pPr marL="0" indent="0" algn="ctr">
              <a:buNone/>
            </a:pPr>
            <a:r>
              <a:rPr lang="en-GB" sz="3600" b="1" u="sng" dirty="0"/>
              <a:t>Extract 2</a:t>
            </a:r>
          </a:p>
          <a:p>
            <a:pPr marL="0" indent="0">
              <a:buNone/>
            </a:pPr>
            <a:endParaRPr lang="en-GB" b="1" dirty="0"/>
          </a:p>
          <a:p>
            <a:pPr marL="0" indent="0">
              <a:buNone/>
            </a:pPr>
            <a:r>
              <a:rPr lang="en-GB" dirty="0">
                <a:latin typeface="Arial" panose="020B0604020202020204" pitchFamily="34" charset="0"/>
                <a:cs typeface="Arial" panose="020B0604020202020204" pitchFamily="34" charset="0"/>
              </a:rPr>
              <a:t>He reached up with one of his new, long, spindly black legs and carefully counted his eyes. There were eight.</a:t>
            </a:r>
          </a:p>
          <a:p>
            <a:pPr marL="0" indent="0">
              <a:buNone/>
            </a:pPr>
            <a:r>
              <a:rPr lang="en-GB" dirty="0">
                <a:latin typeface="Arial" panose="020B0604020202020204" pitchFamily="34" charset="0"/>
                <a:cs typeface="Arial" panose="020B0604020202020204" pitchFamily="34" charset="0"/>
              </a:rPr>
              <a:t>Eight legs? Eight eyes? </a:t>
            </a:r>
            <a:r>
              <a:rPr lang="en-GB" dirty="0" err="1">
                <a:latin typeface="Arial" panose="020B0604020202020204" pitchFamily="34" charset="0"/>
                <a:cs typeface="Arial" panose="020B0604020202020204" pitchFamily="34" charset="0"/>
              </a:rPr>
              <a:t>Veeery</a:t>
            </a:r>
            <a:r>
              <a:rPr lang="en-GB" dirty="0">
                <a:latin typeface="Arial" panose="020B0604020202020204" pitchFamily="34" charset="0"/>
                <a:cs typeface="Arial" panose="020B0604020202020204" pitchFamily="34" charset="0"/>
              </a:rPr>
              <a:t> suspicious.</a:t>
            </a:r>
          </a:p>
          <a:p>
            <a:pPr marL="0" indent="0">
              <a:buNone/>
            </a:pPr>
            <a:r>
              <a:rPr lang="en-GB" dirty="0">
                <a:latin typeface="Arial" panose="020B0604020202020204" pitchFamily="34" charset="0"/>
                <a:cs typeface="Arial" panose="020B0604020202020204" pitchFamily="34" charset="0"/>
              </a:rPr>
              <a:t>So Charlie looked at all the suspicious evidence and added small + hairy + eight spindly black legs + eight eyes together and got spider as the answer because it is a well-known fact that spiders are hairy and have eight legs and eight eyes. It’s a less-known fact that spiders also have eight bums, which is both disgusting and messy and also costs spiders loads of money in toilet roll.</a:t>
            </a:r>
          </a:p>
          <a:p>
            <a:pPr marL="0" indent="0">
              <a:buNone/>
            </a:pPr>
            <a:r>
              <a:rPr lang="en-GB" dirty="0">
                <a:latin typeface="Arial" panose="020B0604020202020204" pitchFamily="34" charset="0"/>
                <a:cs typeface="Arial" panose="020B0604020202020204" pitchFamily="34" charset="0"/>
              </a:rPr>
              <a:t>Charlie sat on the floor and considered his predicament. He had turned into a spider and he had no idea how to spider. He’d had lots of practice being a boy, but zero practice </a:t>
            </a:r>
            <a:r>
              <a:rPr lang="en-GB" dirty="0" err="1">
                <a:latin typeface="Arial" panose="020B0604020202020204" pitchFamily="34" charset="0"/>
                <a:cs typeface="Arial" panose="020B0604020202020204" pitchFamily="34" charset="0"/>
              </a:rPr>
              <a:t>spidering</a:t>
            </a:r>
            <a:r>
              <a:rPr lang="en-GB" dirty="0">
                <a:latin typeface="Arial" panose="020B0604020202020204" pitchFamily="34" charset="0"/>
                <a:cs typeface="Arial" panose="020B0604020202020204" pitchFamily="34" charset="0"/>
              </a:rPr>
              <a:t>. After a short while just sitting there being a spider, Charlie came up with a plan. The plan had two simple steps. They were:</a:t>
            </a:r>
          </a:p>
          <a:p>
            <a:pPr marL="0" indent="0">
              <a:buNone/>
            </a:pPr>
            <a:r>
              <a:rPr lang="en-GB" dirty="0">
                <a:latin typeface="Arial" panose="020B0604020202020204" pitchFamily="34" charset="0"/>
                <a:cs typeface="Arial" panose="020B0604020202020204" pitchFamily="34" charset="0"/>
              </a:rPr>
              <a:t>Step 1: PANIC!!!</a:t>
            </a:r>
          </a:p>
          <a:p>
            <a:pPr marL="0" indent="0">
              <a:buNone/>
            </a:pPr>
            <a:r>
              <a:rPr lang="en-GB" dirty="0">
                <a:latin typeface="Arial" panose="020B0604020202020204" pitchFamily="34" charset="0"/>
                <a:cs typeface="Arial" panose="020B0604020202020204" pitchFamily="34" charset="0"/>
              </a:rPr>
              <a:t>Step 2: Shout to his mum to come and help.</a:t>
            </a:r>
          </a:p>
          <a:p>
            <a:pPr marL="0" indent="0">
              <a:buNone/>
            </a:pPr>
            <a:endParaRPr lang="en-GB" dirty="0"/>
          </a:p>
        </p:txBody>
      </p:sp>
    </p:spTree>
    <p:extLst>
      <p:ext uri="{BB962C8B-B14F-4D97-AF65-F5344CB8AC3E}">
        <p14:creationId xmlns:p14="http://schemas.microsoft.com/office/powerpoint/2010/main" val="1274845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76438"/>
            <a:ext cx="12039600" cy="6681561"/>
          </a:xfrm>
        </p:spPr>
        <p:txBody>
          <a:bodyPr>
            <a:normAutofit/>
          </a:bodyPr>
          <a:lstStyle/>
          <a:p>
            <a:pPr marL="0" indent="0" algn="ctr">
              <a:buNone/>
            </a:pPr>
            <a:r>
              <a:rPr lang="en-GB" sz="3200" b="1" u="sng" dirty="0"/>
              <a:t>Activity 2</a:t>
            </a:r>
          </a:p>
        </p:txBody>
      </p:sp>
      <p:graphicFrame>
        <p:nvGraphicFramePr>
          <p:cNvPr id="7" name="Table 6"/>
          <p:cNvGraphicFramePr>
            <a:graphicFrameLocks noGrp="1"/>
          </p:cNvGraphicFramePr>
          <p:nvPr>
            <p:extLst>
              <p:ext uri="{D42A27DB-BD31-4B8C-83A1-F6EECF244321}">
                <p14:modId xmlns:p14="http://schemas.microsoft.com/office/powerpoint/2010/main" val="2262353655"/>
              </p:ext>
            </p:extLst>
          </p:nvPr>
        </p:nvGraphicFramePr>
        <p:xfrm>
          <a:off x="1825924" y="2794959"/>
          <a:ext cx="9144000" cy="3452418"/>
        </p:xfrm>
        <a:graphic>
          <a:graphicData uri="http://schemas.openxmlformats.org/drawingml/2006/table">
            <a:tbl>
              <a:tblPr/>
              <a:tblGrid>
                <a:gridCol w="4572000">
                  <a:extLst>
                    <a:ext uri="{9D8B030D-6E8A-4147-A177-3AD203B41FA5}">
                      <a16:colId xmlns:a16="http://schemas.microsoft.com/office/drawing/2014/main" val="3128050957"/>
                    </a:ext>
                  </a:extLst>
                </a:gridCol>
                <a:gridCol w="4572000">
                  <a:extLst>
                    <a:ext uri="{9D8B030D-6E8A-4147-A177-3AD203B41FA5}">
                      <a16:colId xmlns:a16="http://schemas.microsoft.com/office/drawing/2014/main" val="2236818726"/>
                    </a:ext>
                  </a:extLst>
                </a:gridCol>
              </a:tblGrid>
              <a:tr h="1568538">
                <a:tc>
                  <a:txBody>
                    <a:bodyPr/>
                    <a:lstStyle/>
                    <a:p>
                      <a:r>
                        <a:rPr lang="en-GB" sz="2000" dirty="0">
                          <a:effectLst/>
                        </a:rPr>
                        <a:t>Example From The Extracts</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1F1"/>
                    </a:solidFill>
                  </a:tcPr>
                </a:tc>
                <a:tc>
                  <a:txBody>
                    <a:bodyPr/>
                    <a:lstStyle/>
                    <a:p>
                      <a:r>
                        <a:rPr lang="en-GB" sz="2000">
                          <a:effectLst/>
                        </a:rPr>
                        <a:t>How Did The Writer’s Choice Of Language Create Humour?</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1F1"/>
                    </a:solidFill>
                  </a:tcPr>
                </a:tc>
                <a:extLst>
                  <a:ext uri="{0D108BD9-81ED-4DB2-BD59-A6C34878D82A}">
                    <a16:rowId xmlns:a16="http://schemas.microsoft.com/office/drawing/2014/main" val="806941314"/>
                  </a:ext>
                </a:extLst>
              </a:tr>
              <a:tr h="921899">
                <a:tc>
                  <a:txBody>
                    <a:bodyPr/>
                    <a:lstStyle/>
                    <a:p>
                      <a:r>
                        <a:rPr lang="en-GB" sz="2000">
                          <a:effectLst/>
                        </a:rPr>
                        <a:t>Example 1</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1F1"/>
                    </a:solidFill>
                  </a:tcPr>
                </a:tc>
                <a:tc>
                  <a:txBody>
                    <a:bodyPr/>
                    <a:lstStyle/>
                    <a:p>
                      <a:endParaRPr lang="en-GB" sz="2000">
                        <a:effectLst/>
                      </a:endParaRP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1F1"/>
                    </a:solidFill>
                  </a:tcPr>
                </a:tc>
                <a:extLst>
                  <a:ext uri="{0D108BD9-81ED-4DB2-BD59-A6C34878D82A}">
                    <a16:rowId xmlns:a16="http://schemas.microsoft.com/office/drawing/2014/main" val="3675939010"/>
                  </a:ext>
                </a:extLst>
              </a:tr>
              <a:tr h="961981">
                <a:tc>
                  <a:txBody>
                    <a:bodyPr/>
                    <a:lstStyle/>
                    <a:p>
                      <a:r>
                        <a:rPr lang="en-GB" sz="2000">
                          <a:effectLst/>
                        </a:rPr>
                        <a:t>Example 2</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1F1"/>
                    </a:solidFill>
                  </a:tcPr>
                </a:tc>
                <a:tc>
                  <a:txBody>
                    <a:bodyPr/>
                    <a:lstStyle/>
                    <a:p>
                      <a:endParaRPr lang="en-GB"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38075"/>
                  </a:ext>
                </a:extLst>
              </a:tr>
            </a:tbl>
          </a:graphicData>
        </a:graphic>
      </p:graphicFrame>
      <p:sp>
        <p:nvSpPr>
          <p:cNvPr id="8" name="Rectangle 2"/>
          <p:cNvSpPr>
            <a:spLocks noChangeArrowheads="1"/>
          </p:cNvSpPr>
          <p:nvPr/>
        </p:nvSpPr>
        <p:spPr bwMode="auto">
          <a:xfrm>
            <a:off x="1825924" y="633817"/>
            <a:ext cx="9144000" cy="20774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231F20"/>
                </a:solidFill>
                <a:effectLst/>
                <a:latin typeface="ReithSans"/>
              </a:rPr>
              <a:t>Sam Copeland creates </a:t>
            </a:r>
            <a:r>
              <a:rPr kumimoji="0" lang="en-US" altLang="en-US" sz="2000" b="0" i="0" u="none" strike="noStrike" cap="none" normalizeH="0" baseline="0" dirty="0" err="1">
                <a:ln>
                  <a:noFill/>
                </a:ln>
                <a:solidFill>
                  <a:srgbClr val="231F20"/>
                </a:solidFill>
                <a:effectLst/>
                <a:latin typeface="ReithSans"/>
              </a:rPr>
              <a:t>humour</a:t>
            </a:r>
            <a:r>
              <a:rPr kumimoji="0" lang="en-US" altLang="en-US" sz="2000" b="0" i="0" u="none" strike="noStrike" cap="none" normalizeH="0" baseline="0" dirty="0">
                <a:ln>
                  <a:noFill/>
                </a:ln>
                <a:solidFill>
                  <a:srgbClr val="231F20"/>
                </a:solidFill>
                <a:effectLst/>
                <a:latin typeface="ReithSans"/>
              </a:rPr>
              <a:t> in his writing.</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2000" b="0" i="0" u="none" strike="noStrike" cap="none" normalizeH="0" baseline="0" dirty="0">
                <a:ln>
                  <a:noFill/>
                </a:ln>
                <a:solidFill>
                  <a:srgbClr val="231F20"/>
                </a:solidFill>
                <a:effectLst/>
                <a:latin typeface="ReithSans"/>
              </a:rPr>
              <a:t>Read both extracts again and find examples of </a:t>
            </a:r>
            <a:r>
              <a:rPr kumimoji="0" lang="en-US" altLang="en-US" sz="2000" b="0" i="0" u="none" strike="noStrike" cap="none" normalizeH="0" baseline="0" dirty="0" err="1">
                <a:ln>
                  <a:noFill/>
                </a:ln>
                <a:solidFill>
                  <a:srgbClr val="231F20"/>
                </a:solidFill>
                <a:effectLst/>
                <a:latin typeface="ReithSans"/>
              </a:rPr>
              <a:t>humour</a:t>
            </a:r>
            <a:r>
              <a:rPr kumimoji="0" lang="en-US" altLang="en-US" sz="2000" b="0" i="0" u="none" strike="noStrike" cap="none" normalizeH="0" baseline="0" dirty="0">
                <a:ln>
                  <a:noFill/>
                </a:ln>
                <a:solidFill>
                  <a:srgbClr val="231F20"/>
                </a:solidFill>
                <a:effectLst/>
                <a:latin typeface="ReithSans"/>
              </a:rPr>
              <a:t> – where the author makes you laugh.</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sz="2000" b="0" i="0" u="none" strike="noStrike" cap="none" normalizeH="0" baseline="0" dirty="0">
                <a:ln>
                  <a:noFill/>
                </a:ln>
                <a:solidFill>
                  <a:srgbClr val="231F20"/>
                </a:solidFill>
                <a:effectLst/>
                <a:latin typeface="ReithSans"/>
              </a:rPr>
              <a:t>Choose your </a:t>
            </a:r>
            <a:r>
              <a:rPr kumimoji="0" lang="en-US" altLang="en-US" sz="2000" b="0" i="0" u="none" strike="noStrike" cap="none" normalizeH="0" baseline="0" dirty="0" err="1">
                <a:ln>
                  <a:noFill/>
                </a:ln>
                <a:solidFill>
                  <a:srgbClr val="231F20"/>
                </a:solidFill>
                <a:effectLst/>
                <a:latin typeface="ReithSans"/>
              </a:rPr>
              <a:t>favourite</a:t>
            </a:r>
            <a:r>
              <a:rPr kumimoji="0" lang="en-US" altLang="en-US" sz="2000" b="0" i="0" u="none" strike="noStrike" cap="none" normalizeH="0" baseline="0" dirty="0">
                <a:ln>
                  <a:noFill/>
                </a:ln>
                <a:solidFill>
                  <a:srgbClr val="231F20"/>
                </a:solidFill>
                <a:effectLst/>
                <a:latin typeface="ReithSans"/>
              </a:rPr>
              <a:t> two examples and explain how Sam Copeland’s choice of language creates </a:t>
            </a:r>
            <a:r>
              <a:rPr kumimoji="0" lang="en-US" altLang="en-US" sz="2000" b="0" i="0" u="none" strike="noStrike" cap="none" normalizeH="0" baseline="0" dirty="0" err="1">
                <a:ln>
                  <a:noFill/>
                </a:ln>
                <a:solidFill>
                  <a:srgbClr val="231F20"/>
                </a:solidFill>
                <a:effectLst/>
                <a:latin typeface="ReithSans"/>
              </a:rPr>
              <a:t>humour</a:t>
            </a:r>
            <a:r>
              <a:rPr kumimoji="0" lang="en-US" altLang="en-US" sz="2000" b="0" i="0" u="none" strike="noStrike" cap="none" normalizeH="0" baseline="0" dirty="0">
                <a:ln>
                  <a:noFill/>
                </a:ln>
                <a:solidFill>
                  <a:srgbClr val="231F20"/>
                </a:solidFill>
                <a:effectLst/>
                <a:latin typeface="ReithSans"/>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00151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290738"/>
            <a:ext cx="11522529" cy="6403976"/>
          </a:xfrm>
        </p:spPr>
        <p:txBody>
          <a:bodyPr>
            <a:normAutofit/>
          </a:bodyPr>
          <a:lstStyle/>
          <a:p>
            <a:pPr marL="0" indent="0" algn="ctr">
              <a:buNone/>
            </a:pPr>
            <a:r>
              <a:rPr lang="en-GB" sz="3900" b="1" u="sng" dirty="0"/>
              <a:t>Activity 3</a:t>
            </a:r>
          </a:p>
          <a:p>
            <a:pPr marL="514350" indent="-514350">
              <a:buFont typeface="+mj-lt"/>
              <a:buAutoNum type="arabicPeriod"/>
            </a:pPr>
            <a:r>
              <a:rPr lang="en-GB" dirty="0"/>
              <a:t>Read the end of the second extract again. The writer leaves the story on a cliff-hanger and the reader is waiting to see what will happen next.</a:t>
            </a:r>
          </a:p>
          <a:p>
            <a:pPr marL="514350" indent="-514350">
              <a:buFont typeface="+mj-lt"/>
              <a:buAutoNum type="arabicPeriod"/>
            </a:pPr>
            <a:r>
              <a:rPr lang="en-GB" dirty="0"/>
              <a:t>Write the next paragraph in the style of author Sam Copeland.</a:t>
            </a:r>
          </a:p>
          <a:p>
            <a:pPr marL="0" indent="0" algn="ctr">
              <a:buNone/>
            </a:pPr>
            <a:endParaRPr lang="en-GB" b="1" u="sng" dirty="0"/>
          </a:p>
          <a:p>
            <a:pPr marL="0" indent="0" algn="ctr">
              <a:buNone/>
            </a:pPr>
            <a:r>
              <a:rPr lang="en-GB" b="1" u="sng" dirty="0"/>
              <a:t>Top tip!</a:t>
            </a:r>
          </a:p>
          <a:p>
            <a:pPr marL="0" indent="0" algn="ctr">
              <a:buNone/>
            </a:pPr>
            <a:endParaRPr lang="en-GB" u="sng" dirty="0"/>
          </a:p>
          <a:p>
            <a:r>
              <a:rPr lang="en-GB" dirty="0"/>
              <a:t>Think about what might happen.</a:t>
            </a:r>
          </a:p>
          <a:p>
            <a:r>
              <a:rPr lang="en-GB" dirty="0"/>
              <a:t>For example, will Mum come straight away? If she does, will she know what has happened or will she think Charlie is a spider and then throw him out? What if Mum does not come? Will Charlie have a Step 3 to his plan?</a:t>
            </a:r>
          </a:p>
          <a:p>
            <a:pPr marL="0" indent="0">
              <a:buNone/>
            </a:pPr>
            <a:endParaRPr lang="en-GB" dirty="0"/>
          </a:p>
        </p:txBody>
      </p:sp>
    </p:spTree>
    <p:extLst>
      <p:ext uri="{BB962C8B-B14F-4D97-AF65-F5344CB8AC3E}">
        <p14:creationId xmlns:p14="http://schemas.microsoft.com/office/powerpoint/2010/main" val="9465532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16998</TotalTime>
  <Words>814</Words>
  <Application>Microsoft Office PowerPoint</Application>
  <PresentationFormat>Widescreen</PresentationFormat>
  <Paragraphs>70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ReithSans</vt:lpstr>
      <vt:lpstr>Office Theme</vt:lpstr>
      <vt:lpstr>Week 2 Day 2  English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27th April 2020  History</dc:title>
  <dc:creator>Ben Dawes</dc:creator>
  <cp:lastModifiedBy>Ben Dawes</cp:lastModifiedBy>
  <cp:revision>35</cp:revision>
  <dcterms:created xsi:type="dcterms:W3CDTF">2020-04-26T11:07:12Z</dcterms:created>
  <dcterms:modified xsi:type="dcterms:W3CDTF">2020-09-24T19:12:47Z</dcterms:modified>
</cp:coreProperties>
</file>