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1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Lst>
  <p:sldSz cx="7556500" cy="10693400"/>
  <p:notesSz cx="6858000" cy="9144000"/>
  <p:embeddedFontLst>
    <p:embeddedFont>
      <p:font typeface="Titan One" panose="020B0604020202020204" charset="0"/>
      <p:regular r:id="rId17"/>
    </p:embeddedFont>
    <p:embeddedFont>
      <p:font typeface="Oxygen" panose="020B0604020202020204" charset="0"/>
      <p:regular r:id="rId18"/>
      <p:bold r:id="rId19"/>
    </p:embeddedFont>
    <p:embeddedFont>
      <p:font typeface="Open Sans" panose="020B0604020202020204" charset="0"/>
      <p:regular r:id="rId20"/>
      <p:bold r:id="rId21"/>
      <p:italic r:id="rId22"/>
      <p:boldItalic r:id="rId23"/>
    </p:embeddedFont>
    <p:embeddedFont>
      <p:font typeface="Calibri" panose="020F0502020204030204" pitchFamily="34" charset="0"/>
      <p:regular r:id="rId24"/>
      <p:bold r:id="rId25"/>
      <p:italic r:id="rId26"/>
      <p:boldItalic r:id="rId27"/>
    </p:embeddedFont>
    <p:embeddedFont>
      <p:font typeface="Century Gothic" panose="020B050202020202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guide id="3" orient="horz" pos="852">
          <p15:clr>
            <a:srgbClr val="9AA0A6"/>
          </p15:clr>
        </p15:guide>
        <p15:guide id="4" orient="horz" pos="948">
          <p15:clr>
            <a:srgbClr val="9AA0A6"/>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gOE22NZ3uJvRitbmCFizgRxrsC1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46EB35-AF8F-45E8-9A96-2AC5643558B0}">
  <a:tblStyle styleId="{2946EB35-AF8F-45E8-9A96-2AC5643558B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5" d="100"/>
          <a:sy n="45" d="100"/>
        </p:scale>
        <p:origin x="2328" y="48"/>
      </p:cViewPr>
      <p:guideLst>
        <p:guide orient="horz" pos="2160"/>
        <p:guide pos="2880"/>
        <p:guide orient="horz" pos="852"/>
        <p:guide orient="horz" pos="94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font" Target="fonts/font5.fntdata"/><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32" Type="http://customschemas.google.com/relationships/presentationmetadata" Target="meta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7" name="Google Shape;157;p1:notes"/>
          <p:cNvSpPr>
            <a:spLocks noGrp="1" noRot="1" noChangeAspect="1"/>
          </p:cNvSpPr>
          <p:nvPr>
            <p:ph type="sldImg" idx="2"/>
          </p:nvPr>
        </p:nvSpPr>
        <p:spPr>
          <a:xfrm>
            <a:off x="2217738" y="685800"/>
            <a:ext cx="24225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1" name="Google Shape;261;p2:notes"/>
          <p:cNvSpPr>
            <a:spLocks noGrp="1" noRot="1" noChangeAspect="1"/>
          </p:cNvSpPr>
          <p:nvPr>
            <p:ph type="sldImg" idx="2"/>
          </p:nvPr>
        </p:nvSpPr>
        <p:spPr>
          <a:xfrm>
            <a:off x="2217738" y="685800"/>
            <a:ext cx="24225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257fc16fb5_0_0:notes"/>
          <p:cNvSpPr>
            <a:spLocks noGrp="1" noRot="1" noChangeAspect="1"/>
          </p:cNvSpPr>
          <p:nvPr>
            <p:ph type="sldImg" idx="2"/>
          </p:nvPr>
        </p:nvSpPr>
        <p:spPr>
          <a:xfrm>
            <a:off x="2217738" y="685800"/>
            <a:ext cx="24225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 name="Google Shape;274;g1257fc16fb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11b34cf284_0_1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4" name="Google Shape;284;g111b34cf284_0_122:notes"/>
          <p:cNvSpPr>
            <a:spLocks noGrp="1" noRot="1" noChangeAspect="1"/>
          </p:cNvSpPr>
          <p:nvPr>
            <p:ph type="sldImg" idx="2"/>
          </p:nvPr>
        </p:nvSpPr>
        <p:spPr>
          <a:xfrm>
            <a:off x="2217738" y="685800"/>
            <a:ext cx="24225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3ae2911cf3_0_36:notes"/>
          <p:cNvSpPr>
            <a:spLocks noGrp="1" noRot="1" noChangeAspect="1"/>
          </p:cNvSpPr>
          <p:nvPr>
            <p:ph type="sldImg" idx="2"/>
          </p:nvPr>
        </p:nvSpPr>
        <p:spPr>
          <a:xfrm>
            <a:off x="2217738" y="685800"/>
            <a:ext cx="24225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13ae2911cf3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3a9e1455e8_0_31:notes"/>
          <p:cNvSpPr>
            <a:spLocks noGrp="1" noRot="1" noChangeAspect="1"/>
          </p:cNvSpPr>
          <p:nvPr>
            <p:ph type="sldImg" idx="2"/>
          </p:nvPr>
        </p:nvSpPr>
        <p:spPr>
          <a:xfrm>
            <a:off x="2217738" y="685800"/>
            <a:ext cx="24225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g13a9e1455e8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18fded4bb7_0_2:notes"/>
          <p:cNvSpPr>
            <a:spLocks noGrp="1" noRot="1" noChangeAspect="1"/>
          </p:cNvSpPr>
          <p:nvPr>
            <p:ph type="sldImg" idx="2"/>
          </p:nvPr>
        </p:nvSpPr>
        <p:spPr>
          <a:xfrm>
            <a:off x="2217738" y="685800"/>
            <a:ext cx="24225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g118fded4bb7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d209564676_0_0:notes"/>
          <p:cNvSpPr>
            <a:spLocks noGrp="1" noRot="1" noChangeAspect="1"/>
          </p:cNvSpPr>
          <p:nvPr>
            <p:ph type="sldImg" idx="2"/>
          </p:nvPr>
        </p:nvSpPr>
        <p:spPr>
          <a:xfrm>
            <a:off x="2217738" y="685800"/>
            <a:ext cx="24225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gd20956467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1a487fe5c2_0_0:notes"/>
          <p:cNvSpPr>
            <a:spLocks noGrp="1" noRot="1" noChangeAspect="1"/>
          </p:cNvSpPr>
          <p:nvPr>
            <p:ph type="sldImg" idx="2"/>
          </p:nvPr>
        </p:nvSpPr>
        <p:spPr>
          <a:xfrm>
            <a:off x="2217738" y="685800"/>
            <a:ext cx="24225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g11a487fe5c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123dd9b7ee_0_0:notes"/>
          <p:cNvSpPr>
            <a:spLocks noGrp="1" noRot="1" noChangeAspect="1"/>
          </p:cNvSpPr>
          <p:nvPr>
            <p:ph type="sldImg" idx="2"/>
          </p:nvPr>
        </p:nvSpPr>
        <p:spPr>
          <a:xfrm>
            <a:off x="2217738" y="685800"/>
            <a:ext cx="24225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 name="Google Shape;220;g1123dd9b7e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3ae2911cf3_0_13:notes"/>
          <p:cNvSpPr>
            <a:spLocks noGrp="1" noRot="1" noChangeAspect="1"/>
          </p:cNvSpPr>
          <p:nvPr>
            <p:ph type="sldImg" idx="2"/>
          </p:nvPr>
        </p:nvSpPr>
        <p:spPr>
          <a:xfrm>
            <a:off x="2217738" y="685800"/>
            <a:ext cx="24225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13ae2911cf3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257fc16fb5_0_37:notes"/>
          <p:cNvSpPr>
            <a:spLocks noGrp="1" noRot="1" noChangeAspect="1"/>
          </p:cNvSpPr>
          <p:nvPr>
            <p:ph type="sldImg" idx="2"/>
          </p:nvPr>
        </p:nvSpPr>
        <p:spPr>
          <a:xfrm>
            <a:off x="2217738" y="685800"/>
            <a:ext cx="24225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g1257fc16fb5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2fe2e186c0_0_2:notes"/>
          <p:cNvSpPr>
            <a:spLocks noGrp="1" noRot="1" noChangeAspect="1"/>
          </p:cNvSpPr>
          <p:nvPr>
            <p:ph type="sldImg" idx="2"/>
          </p:nvPr>
        </p:nvSpPr>
        <p:spPr>
          <a:xfrm>
            <a:off x="2217738" y="685800"/>
            <a:ext cx="24225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g12fe2e186c0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9"/>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 name="Google Shape;71;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0"/>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6"/>
        <p:cNvGrpSpPr/>
        <p:nvPr/>
      </p:nvGrpSpPr>
      <p:grpSpPr>
        <a:xfrm>
          <a:off x="0" y="0"/>
          <a:ext cx="0" cy="0"/>
          <a:chOff x="0" y="0"/>
          <a:chExt cx="0" cy="0"/>
        </a:xfrm>
      </p:grpSpPr>
      <p:sp>
        <p:nvSpPr>
          <p:cNvPr id="87" name="Google Shape;87;g111b34cf284_0_17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g111b34cf284_0_17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g111b34cf284_0_17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g111b34cf284_0_176"/>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g111b34cf284_0_17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93" name="Google Shape;93;g111b34cf284_0_17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g111b34cf284_0_17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g111b34cf284_0_17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g111b34cf284_0_18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g111b34cf284_0_182"/>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9" name="Google Shape;99;g111b34cf284_0_18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g111b34cf284_0_18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g111b34cf284_0_18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g111b34cf284_0_188"/>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g111b34cf284_0_188"/>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05" name="Google Shape;105;g111b34cf284_0_18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g111b34cf284_0_18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g111b34cf284_0_18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g111b34cf284_0_19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g111b34cf284_0_194"/>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1" name="Google Shape;111;g111b34cf284_0_194"/>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2" name="Google Shape;112;g111b34cf284_0_19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g111b34cf284_0_19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g111b34cf284_0_19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g111b34cf284_0_20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g111b34cf284_0_201"/>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18" name="Google Shape;118;g111b34cf284_0_201"/>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19" name="Google Shape;119;g111b34cf284_0_201"/>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20" name="Google Shape;120;g111b34cf284_0_201"/>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21" name="Google Shape;121;g111b34cf284_0_20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g111b34cf284_0_20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g111b34cf284_0_20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g111b34cf284_0_2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g111b34cf284_0_21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g111b34cf284_0_21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g111b34cf284_0_21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9"/>
        <p:cNvGrpSpPr/>
        <p:nvPr/>
      </p:nvGrpSpPr>
      <p:grpSpPr>
        <a:xfrm>
          <a:off x="0" y="0"/>
          <a:ext cx="0" cy="0"/>
          <a:chOff x="0" y="0"/>
          <a:chExt cx="0" cy="0"/>
        </a:xfrm>
      </p:grpSpPr>
      <p:sp>
        <p:nvSpPr>
          <p:cNvPr id="130" name="Google Shape;130;g111b34cf284_0_215"/>
          <p:cNvSpPr txBox="1">
            <a:spLocks noGrp="1"/>
          </p:cNvSpPr>
          <p:nvPr>
            <p:ph type="title"/>
          </p:nvPr>
        </p:nvSpPr>
        <p:spPr>
          <a:xfrm>
            <a:off x="457200" y="273050"/>
            <a:ext cx="3008400" cy="1162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g111b34cf284_0_215"/>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32" name="Google Shape;132;g111b34cf284_0_215"/>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33" name="Google Shape;133;g111b34cf284_0_21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g111b34cf284_0_21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g111b34cf284_0_21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6"/>
        <p:cNvGrpSpPr/>
        <p:nvPr/>
      </p:nvGrpSpPr>
      <p:grpSpPr>
        <a:xfrm>
          <a:off x="0" y="0"/>
          <a:ext cx="0" cy="0"/>
          <a:chOff x="0" y="0"/>
          <a:chExt cx="0" cy="0"/>
        </a:xfrm>
      </p:grpSpPr>
      <p:sp>
        <p:nvSpPr>
          <p:cNvPr id="137" name="Google Shape;137;g111b34cf284_0_222"/>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g111b34cf284_0_222"/>
          <p:cNvSpPr>
            <a:spLocks noGrp="1"/>
          </p:cNvSpPr>
          <p:nvPr>
            <p:ph type="pic" idx="2"/>
          </p:nvPr>
        </p:nvSpPr>
        <p:spPr>
          <a:xfrm>
            <a:off x="1792288" y="612775"/>
            <a:ext cx="5486400" cy="4114800"/>
          </a:xfrm>
          <a:prstGeom prst="rect">
            <a:avLst/>
          </a:prstGeom>
          <a:noFill/>
          <a:ln>
            <a:noFill/>
          </a:ln>
        </p:spPr>
      </p:sp>
      <p:sp>
        <p:nvSpPr>
          <p:cNvPr id="139" name="Google Shape;139;g111b34cf284_0_222"/>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40" name="Google Shape;140;g111b34cf284_0_22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g111b34cf284_0_22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g111b34cf284_0_22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3"/>
        <p:cNvGrpSpPr/>
        <p:nvPr/>
      </p:nvGrpSpPr>
      <p:grpSpPr>
        <a:xfrm>
          <a:off x="0" y="0"/>
          <a:ext cx="0" cy="0"/>
          <a:chOff x="0" y="0"/>
          <a:chExt cx="0" cy="0"/>
        </a:xfrm>
      </p:grpSpPr>
      <p:sp>
        <p:nvSpPr>
          <p:cNvPr id="144" name="Google Shape;144;g111b34cf284_0_2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g111b34cf284_0_229"/>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6" name="Google Shape;146;g111b34cf284_0_22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g111b34cf284_0_22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g111b34cf284_0_22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9"/>
        <p:cNvGrpSpPr/>
        <p:nvPr/>
      </p:nvGrpSpPr>
      <p:grpSpPr>
        <a:xfrm>
          <a:off x="0" y="0"/>
          <a:ext cx="0" cy="0"/>
          <a:chOff x="0" y="0"/>
          <a:chExt cx="0" cy="0"/>
        </a:xfrm>
      </p:grpSpPr>
      <p:sp>
        <p:nvSpPr>
          <p:cNvPr id="150" name="Google Shape;150;g111b34cf284_0_235"/>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g111b34cf284_0_235"/>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2" name="Google Shape;152;g111b34cf284_0_23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g111b34cf284_0_23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g111b34cf284_0_23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0" name="Google Shape;30;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6" name="Google Shape;36;p1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7" name="Google Shape;37;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3" name="Google Shape;43;p1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4" name="Google Shape;44;p1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p1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7" name="Google Shape;57;p1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8" name="Google Shape;58;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8"/>
          <p:cNvSpPr>
            <a:spLocks noGrp="1"/>
          </p:cNvSpPr>
          <p:nvPr>
            <p:ph type="pic" idx="2"/>
          </p:nvPr>
        </p:nvSpPr>
        <p:spPr>
          <a:xfrm>
            <a:off x="1792288" y="612775"/>
            <a:ext cx="5486400" cy="4114800"/>
          </a:xfrm>
          <a:prstGeom prst="rect">
            <a:avLst/>
          </a:prstGeom>
          <a:noFill/>
          <a:ln>
            <a:noFill/>
          </a:ln>
        </p:spPr>
      </p:sp>
      <p:sp>
        <p:nvSpPr>
          <p:cNvPr id="64" name="Google Shape;64;p1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5" name="Google Shape;65;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g111b34cf284_0_16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 name="Google Shape;82;g111b34cf284_0_16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 name="Google Shape;83;g111b34cf284_0_16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g111b34cf284_0_16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g111b34cf284_0_16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hyperlink" Target="mailto:maxmax032@gmail.com"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 Id="rId9" Type="http://schemas.openxmlformats.org/officeDocument/2006/relationships/image" Target="../media/image44.jp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jp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hyperlink" Target="https://www.parentpay.com/"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hyperlink" Target="https://www.pta-events.co.uk/friendsofhandsworth/?fbclid=IwAR0xhzbiG1_S2lT1V1ZZGrME1NBxKUPtxLZGmixK2im2rl1v37hrXphN-e8"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png"/><Relationship Id="rId7"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 Id="rId9" Type="http://schemas.openxmlformats.org/officeDocument/2006/relationships/image" Target="../media/image31.jpg"/></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9.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4.png"/><Relationship Id="rId7" Type="http://schemas.openxmlformats.org/officeDocument/2006/relationships/image" Target="../media/image36.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hyperlink" Target="https://forms.gle/VX1xWRAoQkUEMbAm8" TargetMode="Externa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0DEBB"/>
        </a:solidFill>
        <a:effectLst/>
      </p:bgPr>
    </p:bg>
    <p:spTree>
      <p:nvGrpSpPr>
        <p:cNvPr id="1" name="Shape 158"/>
        <p:cNvGrpSpPr/>
        <p:nvPr/>
      </p:nvGrpSpPr>
      <p:grpSpPr>
        <a:xfrm>
          <a:off x="0" y="0"/>
          <a:ext cx="0" cy="0"/>
          <a:chOff x="0" y="0"/>
          <a:chExt cx="0" cy="0"/>
        </a:xfrm>
      </p:grpSpPr>
      <p:pic>
        <p:nvPicPr>
          <p:cNvPr id="159" name="Google Shape;159;p1"/>
          <p:cNvPicPr preferRelativeResize="0"/>
          <p:nvPr/>
        </p:nvPicPr>
        <p:blipFill rotWithShape="1">
          <a:blip r:embed="rId3">
            <a:alphaModFix/>
          </a:blip>
          <a:srcRect/>
          <a:stretch/>
        </p:blipFill>
        <p:spPr>
          <a:xfrm>
            <a:off x="324525" y="5204025"/>
            <a:ext cx="2247750" cy="2456975"/>
          </a:xfrm>
          <a:prstGeom prst="rect">
            <a:avLst/>
          </a:prstGeom>
          <a:noFill/>
          <a:ln>
            <a:noFill/>
          </a:ln>
        </p:spPr>
      </p:pic>
      <p:pic>
        <p:nvPicPr>
          <p:cNvPr id="160" name="Google Shape;160;p1"/>
          <p:cNvPicPr preferRelativeResize="0"/>
          <p:nvPr/>
        </p:nvPicPr>
        <p:blipFill rotWithShape="1">
          <a:blip r:embed="rId3">
            <a:alphaModFix/>
          </a:blip>
          <a:srcRect t="13745" b="13744"/>
          <a:stretch/>
        </p:blipFill>
        <p:spPr>
          <a:xfrm>
            <a:off x="2665800" y="5204025"/>
            <a:ext cx="2247750" cy="2432875"/>
          </a:xfrm>
          <a:prstGeom prst="rect">
            <a:avLst/>
          </a:prstGeom>
          <a:noFill/>
          <a:ln>
            <a:noFill/>
          </a:ln>
        </p:spPr>
      </p:pic>
      <p:pic>
        <p:nvPicPr>
          <p:cNvPr id="161" name="Google Shape;161;p1"/>
          <p:cNvPicPr preferRelativeResize="0"/>
          <p:nvPr/>
        </p:nvPicPr>
        <p:blipFill rotWithShape="1">
          <a:blip r:embed="rId3">
            <a:alphaModFix/>
          </a:blip>
          <a:srcRect/>
          <a:stretch/>
        </p:blipFill>
        <p:spPr>
          <a:xfrm>
            <a:off x="4993325" y="5204025"/>
            <a:ext cx="2247750" cy="2432875"/>
          </a:xfrm>
          <a:prstGeom prst="rect">
            <a:avLst/>
          </a:prstGeom>
          <a:noFill/>
          <a:ln>
            <a:noFill/>
          </a:ln>
        </p:spPr>
      </p:pic>
      <p:sp>
        <p:nvSpPr>
          <p:cNvPr id="162" name="Google Shape;162;p1"/>
          <p:cNvSpPr txBox="1"/>
          <p:nvPr/>
        </p:nvSpPr>
        <p:spPr>
          <a:xfrm>
            <a:off x="274325" y="244925"/>
            <a:ext cx="6050700" cy="435600"/>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Clr>
                <a:srgbClr val="000000"/>
              </a:buClr>
              <a:buSzPts val="2829"/>
              <a:buFont typeface="Arial"/>
              <a:buNone/>
            </a:pPr>
            <a:r>
              <a:rPr lang="en-US" sz="2829" b="0" i="0" u="none" strike="noStrike" cap="none">
                <a:solidFill>
                  <a:srgbClr val="007B5F"/>
                </a:solidFill>
                <a:latin typeface="Titan One"/>
                <a:ea typeface="Titan One"/>
                <a:cs typeface="Titan One"/>
                <a:sym typeface="Titan One"/>
              </a:rPr>
              <a:t>HANDSWORTH PRIMARY SCHOOL</a:t>
            </a:r>
            <a:endParaRPr sz="1500" b="0" i="0" u="none" strike="noStrike" cap="none">
              <a:solidFill>
                <a:srgbClr val="007B5F"/>
              </a:solidFill>
              <a:latin typeface="Titan One"/>
              <a:ea typeface="Titan One"/>
              <a:cs typeface="Titan One"/>
              <a:sym typeface="Titan One"/>
            </a:endParaRPr>
          </a:p>
        </p:txBody>
      </p:sp>
      <p:sp>
        <p:nvSpPr>
          <p:cNvPr id="163" name="Google Shape;163;p1"/>
          <p:cNvSpPr txBox="1"/>
          <p:nvPr/>
        </p:nvSpPr>
        <p:spPr>
          <a:xfrm>
            <a:off x="338120" y="5204036"/>
            <a:ext cx="2247900" cy="184800"/>
          </a:xfrm>
          <a:prstGeom prst="rect">
            <a:avLst/>
          </a:prstGeom>
          <a:noFill/>
          <a:ln>
            <a:noFill/>
          </a:ln>
        </p:spPr>
        <p:txBody>
          <a:bodyPr spcFirstLastPara="1" wrap="square" lIns="0" tIns="0" rIns="0" bIns="0" anchor="t" anchorCtr="0">
            <a:spAutoFit/>
          </a:bodyPr>
          <a:lstStyle/>
          <a:p>
            <a:pPr marL="0" marR="0" lvl="0" indent="0" algn="ctr" rtl="0">
              <a:lnSpc>
                <a:spcPct val="124000"/>
              </a:lnSpc>
              <a:spcBef>
                <a:spcPts val="0"/>
              </a:spcBef>
              <a:spcAft>
                <a:spcPts val="0"/>
              </a:spcAft>
              <a:buClr>
                <a:srgbClr val="000000"/>
              </a:buClr>
              <a:buSzPts val="1500"/>
              <a:buFont typeface="Arial"/>
              <a:buNone/>
            </a:pPr>
            <a:r>
              <a:rPr lang="en-US" sz="1200">
                <a:latin typeface="Titan One"/>
                <a:ea typeface="Titan One"/>
                <a:cs typeface="Titan One"/>
                <a:sym typeface="Titan One"/>
              </a:rPr>
              <a:t>Assemblies</a:t>
            </a:r>
            <a:endParaRPr sz="1200" b="0" i="0" u="none" strike="noStrike" cap="none">
              <a:solidFill>
                <a:srgbClr val="000000"/>
              </a:solidFill>
              <a:latin typeface="Titan One"/>
              <a:ea typeface="Titan One"/>
              <a:cs typeface="Titan One"/>
              <a:sym typeface="Titan One"/>
            </a:endParaRPr>
          </a:p>
        </p:txBody>
      </p:sp>
      <p:sp>
        <p:nvSpPr>
          <p:cNvPr id="164" name="Google Shape;164;p1"/>
          <p:cNvSpPr txBox="1"/>
          <p:nvPr/>
        </p:nvSpPr>
        <p:spPr>
          <a:xfrm>
            <a:off x="4993327" y="5238998"/>
            <a:ext cx="2241000" cy="215400"/>
          </a:xfrm>
          <a:prstGeom prst="rect">
            <a:avLst/>
          </a:prstGeom>
          <a:noFill/>
          <a:ln>
            <a:noFill/>
          </a:ln>
        </p:spPr>
        <p:txBody>
          <a:bodyPr spcFirstLastPara="1" wrap="square" lIns="0" tIns="0" rIns="0" bIns="0" anchor="t" anchorCtr="0">
            <a:spAutoFit/>
          </a:bodyPr>
          <a:lstStyle/>
          <a:p>
            <a:pPr marL="0" marR="0" lvl="0" indent="0" algn="l" rtl="0">
              <a:lnSpc>
                <a:spcPct val="124000"/>
              </a:lnSpc>
              <a:spcBef>
                <a:spcPts val="0"/>
              </a:spcBef>
              <a:spcAft>
                <a:spcPts val="0"/>
              </a:spcAft>
              <a:buClr>
                <a:srgbClr val="000000"/>
              </a:buClr>
              <a:buSzPts val="1500"/>
              <a:buFont typeface="Arial"/>
              <a:buNone/>
            </a:pPr>
            <a:endParaRPr sz="1400" b="0" i="0" u="none" strike="noStrike" cap="none">
              <a:solidFill>
                <a:srgbClr val="000000"/>
              </a:solidFill>
              <a:latin typeface="Titan One"/>
              <a:ea typeface="Titan One"/>
              <a:cs typeface="Titan One"/>
              <a:sym typeface="Titan One"/>
            </a:endParaRPr>
          </a:p>
        </p:txBody>
      </p:sp>
      <p:sp>
        <p:nvSpPr>
          <p:cNvPr id="165" name="Google Shape;165;p1"/>
          <p:cNvSpPr txBox="1"/>
          <p:nvPr/>
        </p:nvSpPr>
        <p:spPr>
          <a:xfrm rot="-5400000">
            <a:off x="-412478" y="1367525"/>
            <a:ext cx="1920000" cy="740100"/>
          </a:xfrm>
          <a:prstGeom prst="rect">
            <a:avLst/>
          </a:prstGeom>
          <a:noFill/>
          <a:ln>
            <a:noFill/>
          </a:ln>
        </p:spPr>
        <p:txBody>
          <a:bodyPr spcFirstLastPara="1" wrap="square" lIns="0" tIns="0" rIns="0" bIns="0" anchor="t" anchorCtr="0">
            <a:spAutoFit/>
          </a:bodyPr>
          <a:lstStyle/>
          <a:p>
            <a:pPr marL="0" marR="0" lvl="0" indent="0" algn="l" rtl="0">
              <a:lnSpc>
                <a:spcPct val="139981"/>
              </a:lnSpc>
              <a:spcBef>
                <a:spcPts val="0"/>
              </a:spcBef>
              <a:spcAft>
                <a:spcPts val="0"/>
              </a:spcAft>
              <a:buClr>
                <a:srgbClr val="000000"/>
              </a:buClr>
              <a:buSzPts val="1403"/>
              <a:buFont typeface="Arial"/>
              <a:buNone/>
            </a:pPr>
            <a:r>
              <a:rPr lang="en-US" sz="1403" b="1" i="0" u="none" strike="noStrike" cap="none">
                <a:solidFill>
                  <a:srgbClr val="007B5F"/>
                </a:solidFill>
                <a:latin typeface="Oxygen"/>
                <a:ea typeface="Oxygen"/>
                <a:cs typeface="Oxygen"/>
                <a:sym typeface="Oxygen"/>
              </a:rPr>
              <a:t>WEEKLY NEWSLETTER</a:t>
            </a:r>
            <a:endParaRPr sz="1403" b="1" i="0" u="none" strike="noStrike" cap="none">
              <a:solidFill>
                <a:srgbClr val="007B5F"/>
              </a:solidFill>
              <a:latin typeface="Oxygen"/>
              <a:ea typeface="Oxygen"/>
              <a:cs typeface="Oxygen"/>
              <a:sym typeface="Oxygen"/>
            </a:endParaRPr>
          </a:p>
          <a:p>
            <a:pPr marL="0" marR="0" lvl="0" indent="0" algn="l" rtl="0">
              <a:lnSpc>
                <a:spcPct val="119977"/>
              </a:lnSpc>
              <a:spcBef>
                <a:spcPts val="0"/>
              </a:spcBef>
              <a:spcAft>
                <a:spcPts val="0"/>
              </a:spcAft>
              <a:buClr>
                <a:schemeClr val="dk1"/>
              </a:buClr>
              <a:buSzPts val="901"/>
              <a:buFont typeface="Arial"/>
              <a:buNone/>
            </a:pPr>
            <a:r>
              <a:rPr lang="en-US" sz="1201" b="0" i="0" u="none" strike="noStrike" cap="none">
                <a:solidFill>
                  <a:srgbClr val="54585A"/>
                </a:solidFill>
                <a:latin typeface="Oxygen"/>
                <a:ea typeface="Oxygen"/>
                <a:cs typeface="Oxygen"/>
                <a:sym typeface="Oxygen"/>
              </a:rPr>
              <a:t>Friday </a:t>
            </a:r>
            <a:r>
              <a:rPr lang="en-US" sz="1201">
                <a:solidFill>
                  <a:srgbClr val="54585A"/>
                </a:solidFill>
                <a:latin typeface="Oxygen"/>
                <a:ea typeface="Oxygen"/>
                <a:cs typeface="Oxygen"/>
                <a:sym typeface="Oxygen"/>
              </a:rPr>
              <a:t>1st July </a:t>
            </a:r>
            <a:r>
              <a:rPr lang="en-US" sz="1201" b="0" i="0" u="none" strike="noStrike" cap="none">
                <a:solidFill>
                  <a:srgbClr val="54585A"/>
                </a:solidFill>
                <a:latin typeface="Oxygen"/>
                <a:ea typeface="Oxygen"/>
                <a:cs typeface="Oxygen"/>
                <a:sym typeface="Oxygen"/>
              </a:rPr>
              <a:t>2022</a:t>
            </a:r>
            <a:endParaRPr sz="1403" b="0" i="0" u="none" strike="noStrike" cap="none">
              <a:solidFill>
                <a:srgbClr val="007B5F"/>
              </a:solidFill>
              <a:latin typeface="Oxygen"/>
              <a:ea typeface="Oxygen"/>
              <a:cs typeface="Oxygen"/>
              <a:sym typeface="Oxygen"/>
            </a:endParaRPr>
          </a:p>
          <a:p>
            <a:pPr marL="0" marR="0" lvl="0" indent="0" algn="ctr" rtl="0">
              <a:lnSpc>
                <a:spcPct val="139981"/>
              </a:lnSpc>
              <a:spcBef>
                <a:spcPts val="0"/>
              </a:spcBef>
              <a:spcAft>
                <a:spcPts val="0"/>
              </a:spcAft>
              <a:buClr>
                <a:srgbClr val="000000"/>
              </a:buClr>
              <a:buSzPts val="1403"/>
              <a:buFont typeface="Arial"/>
              <a:buNone/>
            </a:pPr>
            <a:endParaRPr sz="1403" b="0" i="0" u="none" strike="noStrike" cap="none">
              <a:solidFill>
                <a:srgbClr val="007B5F"/>
              </a:solidFill>
              <a:latin typeface="Open Sans"/>
              <a:ea typeface="Open Sans"/>
              <a:cs typeface="Open Sans"/>
              <a:sym typeface="Open Sans"/>
            </a:endParaRPr>
          </a:p>
        </p:txBody>
      </p:sp>
      <p:sp>
        <p:nvSpPr>
          <p:cNvPr id="166" name="Google Shape;166;p1"/>
          <p:cNvSpPr txBox="1"/>
          <p:nvPr/>
        </p:nvSpPr>
        <p:spPr>
          <a:xfrm>
            <a:off x="1231400" y="4716538"/>
            <a:ext cx="5093700" cy="431100"/>
          </a:xfrm>
          <a:prstGeom prst="rect">
            <a:avLst/>
          </a:prstGeom>
          <a:solidFill>
            <a:srgbClr val="007B5F"/>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Century Gothic"/>
                <a:ea typeface="Century Gothic"/>
                <a:cs typeface="Century Gothic"/>
                <a:sym typeface="Century Gothic"/>
              </a:rPr>
              <a:t>Mrs Nairne’s Headlines</a:t>
            </a:r>
            <a:endParaRPr sz="1600" b="1" i="0" u="none" strike="noStrike" cap="none">
              <a:solidFill>
                <a:schemeClr val="lt1"/>
              </a:solidFill>
              <a:latin typeface="Century Gothic"/>
              <a:ea typeface="Century Gothic"/>
              <a:cs typeface="Century Gothic"/>
              <a:sym typeface="Century Gothic"/>
            </a:endParaRPr>
          </a:p>
        </p:txBody>
      </p:sp>
      <p:pic>
        <p:nvPicPr>
          <p:cNvPr id="167" name="Google Shape;167;p1"/>
          <p:cNvPicPr preferRelativeResize="0"/>
          <p:nvPr/>
        </p:nvPicPr>
        <p:blipFill rotWithShape="1">
          <a:blip r:embed="rId4">
            <a:alphaModFix/>
          </a:blip>
          <a:srcRect/>
          <a:stretch/>
        </p:blipFill>
        <p:spPr>
          <a:xfrm>
            <a:off x="6399125" y="83975"/>
            <a:ext cx="1083600" cy="1083600"/>
          </a:xfrm>
          <a:prstGeom prst="rect">
            <a:avLst/>
          </a:prstGeom>
          <a:noFill/>
          <a:ln>
            <a:noFill/>
          </a:ln>
        </p:spPr>
      </p:pic>
      <p:sp>
        <p:nvSpPr>
          <p:cNvPr id="168" name="Google Shape;168;p1"/>
          <p:cNvSpPr txBox="1"/>
          <p:nvPr/>
        </p:nvSpPr>
        <p:spPr>
          <a:xfrm>
            <a:off x="331275" y="5343025"/>
            <a:ext cx="2241000" cy="240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800">
                <a:solidFill>
                  <a:schemeClr val="dk1"/>
                </a:solidFill>
                <a:latin typeface="Oxygen"/>
                <a:ea typeface="Oxygen"/>
                <a:cs typeface="Oxygen"/>
                <a:sym typeface="Oxygen"/>
              </a:rPr>
              <a:t>A huge congratulations to the children who have led their year group assemblies over the last couple of weeks.  I was so impressed with the confidence shown.</a:t>
            </a:r>
            <a:endParaRPr sz="800">
              <a:solidFill>
                <a:schemeClr val="dk1"/>
              </a:solidFill>
              <a:latin typeface="Oxygen"/>
              <a:ea typeface="Oxygen"/>
              <a:cs typeface="Oxygen"/>
              <a:sym typeface="Oxygen"/>
            </a:endParaRPr>
          </a:p>
          <a:p>
            <a:pPr marL="0" marR="0" lvl="0" indent="0" algn="l" rtl="0">
              <a:lnSpc>
                <a:spcPct val="100000"/>
              </a:lnSpc>
              <a:spcBef>
                <a:spcPts val="0"/>
              </a:spcBef>
              <a:spcAft>
                <a:spcPts val="0"/>
              </a:spcAft>
              <a:buClr>
                <a:schemeClr val="dk1"/>
              </a:buClr>
              <a:buSzPts val="1100"/>
              <a:buFont typeface="Arial"/>
              <a:buNone/>
            </a:pPr>
            <a:endParaRPr sz="800">
              <a:solidFill>
                <a:schemeClr val="dk1"/>
              </a:solidFill>
              <a:latin typeface="Oxygen"/>
              <a:ea typeface="Oxygen"/>
              <a:cs typeface="Oxygen"/>
              <a:sym typeface="Oxygen"/>
            </a:endParaRPr>
          </a:p>
          <a:p>
            <a:pPr marL="0" marR="0" lvl="0" indent="0" algn="l" rtl="0">
              <a:lnSpc>
                <a:spcPct val="100000"/>
              </a:lnSpc>
              <a:spcBef>
                <a:spcPts val="0"/>
              </a:spcBef>
              <a:spcAft>
                <a:spcPts val="0"/>
              </a:spcAft>
              <a:buClr>
                <a:schemeClr val="dk1"/>
              </a:buClr>
              <a:buSzPts val="1100"/>
              <a:buFont typeface="Arial"/>
              <a:buNone/>
            </a:pPr>
            <a:r>
              <a:rPr lang="en-US" sz="800">
                <a:solidFill>
                  <a:schemeClr val="dk1"/>
                </a:solidFill>
                <a:latin typeface="Oxygen"/>
                <a:ea typeface="Oxygen"/>
                <a:cs typeface="Oxygen"/>
                <a:sym typeface="Oxygen"/>
              </a:rPr>
              <a:t>It was great to hear about what the children have been learning.  Parents and carers , it is good to ask your children questions after school such as:</a:t>
            </a:r>
            <a:endParaRPr sz="800">
              <a:solidFill>
                <a:schemeClr val="dk1"/>
              </a:solidFill>
              <a:latin typeface="Oxygen"/>
              <a:ea typeface="Oxygen"/>
              <a:cs typeface="Oxygen"/>
              <a:sym typeface="Oxygen"/>
            </a:endParaRPr>
          </a:p>
          <a:p>
            <a:pPr marL="457200" marR="0" lvl="0" indent="-279400" algn="l" rtl="0">
              <a:lnSpc>
                <a:spcPct val="100000"/>
              </a:lnSpc>
              <a:spcBef>
                <a:spcPts val="0"/>
              </a:spcBef>
              <a:spcAft>
                <a:spcPts val="0"/>
              </a:spcAft>
              <a:buClr>
                <a:schemeClr val="dk1"/>
              </a:buClr>
              <a:buSzPts val="800"/>
              <a:buFont typeface="Oxygen"/>
              <a:buChar char="●"/>
            </a:pPr>
            <a:r>
              <a:rPr lang="en-US" sz="800">
                <a:solidFill>
                  <a:schemeClr val="dk1"/>
                </a:solidFill>
                <a:latin typeface="Oxygen"/>
                <a:ea typeface="Oxygen"/>
                <a:cs typeface="Oxygen"/>
                <a:sym typeface="Oxygen"/>
              </a:rPr>
              <a:t>Tell me something you have learnt today</a:t>
            </a:r>
            <a:endParaRPr sz="800">
              <a:solidFill>
                <a:schemeClr val="dk1"/>
              </a:solidFill>
              <a:latin typeface="Oxygen"/>
              <a:ea typeface="Oxygen"/>
              <a:cs typeface="Oxygen"/>
              <a:sym typeface="Oxygen"/>
            </a:endParaRPr>
          </a:p>
          <a:p>
            <a:pPr marL="457200" marR="0" lvl="0" indent="-279400" algn="l" rtl="0">
              <a:lnSpc>
                <a:spcPct val="100000"/>
              </a:lnSpc>
              <a:spcBef>
                <a:spcPts val="0"/>
              </a:spcBef>
              <a:spcAft>
                <a:spcPts val="0"/>
              </a:spcAft>
              <a:buClr>
                <a:schemeClr val="dk1"/>
              </a:buClr>
              <a:buSzPts val="800"/>
              <a:buFont typeface="Oxygen"/>
              <a:buChar char="●"/>
            </a:pPr>
            <a:r>
              <a:rPr lang="en-US" sz="800">
                <a:solidFill>
                  <a:schemeClr val="dk1"/>
                </a:solidFill>
                <a:latin typeface="Oxygen"/>
                <a:ea typeface="Oxygen"/>
                <a:cs typeface="Oxygen"/>
                <a:sym typeface="Oxygen"/>
              </a:rPr>
              <a:t>Tell me something you are proud of</a:t>
            </a:r>
            <a:endParaRPr sz="800">
              <a:solidFill>
                <a:schemeClr val="dk1"/>
              </a:solidFill>
              <a:latin typeface="Oxygen"/>
              <a:ea typeface="Oxygen"/>
              <a:cs typeface="Oxygen"/>
              <a:sym typeface="Oxygen"/>
            </a:endParaRPr>
          </a:p>
          <a:p>
            <a:pPr marL="457200" marR="0" lvl="0" indent="-279400" algn="l" rtl="0">
              <a:lnSpc>
                <a:spcPct val="100000"/>
              </a:lnSpc>
              <a:spcBef>
                <a:spcPts val="0"/>
              </a:spcBef>
              <a:spcAft>
                <a:spcPts val="0"/>
              </a:spcAft>
              <a:buClr>
                <a:schemeClr val="dk1"/>
              </a:buClr>
              <a:buSzPts val="800"/>
              <a:buFont typeface="Oxygen"/>
              <a:buChar char="●"/>
            </a:pPr>
            <a:r>
              <a:rPr lang="en-US" sz="800">
                <a:solidFill>
                  <a:schemeClr val="dk1"/>
                </a:solidFill>
                <a:latin typeface="Oxygen"/>
                <a:ea typeface="Oxygen"/>
                <a:cs typeface="Oxygen"/>
                <a:sym typeface="Oxygen"/>
              </a:rPr>
              <a:t>What made you happy today?</a:t>
            </a:r>
            <a:endParaRPr sz="800">
              <a:solidFill>
                <a:schemeClr val="dk1"/>
              </a:solidFill>
              <a:latin typeface="Oxygen"/>
              <a:ea typeface="Oxygen"/>
              <a:cs typeface="Oxygen"/>
              <a:sym typeface="Oxygen"/>
            </a:endParaRPr>
          </a:p>
          <a:p>
            <a:pPr marL="0" marR="0" lvl="0" indent="0" algn="l" rtl="0">
              <a:lnSpc>
                <a:spcPct val="100000"/>
              </a:lnSpc>
              <a:spcBef>
                <a:spcPts val="0"/>
              </a:spcBef>
              <a:spcAft>
                <a:spcPts val="0"/>
              </a:spcAft>
              <a:buNone/>
            </a:pPr>
            <a:endParaRPr sz="800">
              <a:solidFill>
                <a:schemeClr val="dk1"/>
              </a:solidFill>
              <a:latin typeface="Oxygen"/>
              <a:ea typeface="Oxygen"/>
              <a:cs typeface="Oxygen"/>
              <a:sym typeface="Oxygen"/>
            </a:endParaRPr>
          </a:p>
          <a:p>
            <a:pPr marL="0" marR="0" lvl="0" indent="0" algn="l" rtl="0">
              <a:lnSpc>
                <a:spcPct val="100000"/>
              </a:lnSpc>
              <a:spcBef>
                <a:spcPts val="0"/>
              </a:spcBef>
              <a:spcAft>
                <a:spcPts val="0"/>
              </a:spcAft>
              <a:buNone/>
            </a:pPr>
            <a:r>
              <a:rPr lang="en-US" sz="800">
                <a:solidFill>
                  <a:schemeClr val="dk1"/>
                </a:solidFill>
                <a:latin typeface="Oxygen"/>
                <a:ea typeface="Oxygen"/>
                <a:cs typeface="Oxygen"/>
                <a:sym typeface="Oxygen"/>
              </a:rPr>
              <a:t>This way, we get more information from our children and it allows us to focus on positive learning experiences. </a:t>
            </a:r>
            <a:endParaRPr sz="800">
              <a:solidFill>
                <a:schemeClr val="dk1"/>
              </a:solidFill>
              <a:latin typeface="Oxygen"/>
              <a:ea typeface="Oxygen"/>
              <a:cs typeface="Oxygen"/>
              <a:sym typeface="Oxygen"/>
            </a:endParaRPr>
          </a:p>
        </p:txBody>
      </p:sp>
      <p:sp>
        <p:nvSpPr>
          <p:cNvPr id="169" name="Google Shape;169;p1"/>
          <p:cNvSpPr txBox="1"/>
          <p:nvPr/>
        </p:nvSpPr>
        <p:spPr>
          <a:xfrm>
            <a:off x="2675500" y="5343025"/>
            <a:ext cx="2241000" cy="240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800">
                <a:solidFill>
                  <a:schemeClr val="dk1"/>
                </a:solidFill>
                <a:latin typeface="Oxygen"/>
                <a:ea typeface="Oxygen"/>
                <a:cs typeface="Oxygen"/>
                <a:sym typeface="Oxygen"/>
              </a:rPr>
              <a:t>Thank you all for the offer of donations.  We now have enough books and toys in school for the children.  </a:t>
            </a:r>
            <a:endParaRPr sz="800">
              <a:solidFill>
                <a:schemeClr val="dk1"/>
              </a:solidFill>
              <a:latin typeface="Oxygen"/>
              <a:ea typeface="Oxygen"/>
              <a:cs typeface="Oxygen"/>
              <a:sym typeface="Oxygen"/>
            </a:endParaRPr>
          </a:p>
          <a:p>
            <a:pPr marL="0" marR="0" lvl="0" indent="0" algn="l" rtl="0">
              <a:lnSpc>
                <a:spcPct val="100000"/>
              </a:lnSpc>
              <a:spcBef>
                <a:spcPts val="0"/>
              </a:spcBef>
              <a:spcAft>
                <a:spcPts val="0"/>
              </a:spcAft>
              <a:buNone/>
            </a:pPr>
            <a:endParaRPr sz="800">
              <a:solidFill>
                <a:schemeClr val="dk1"/>
              </a:solidFill>
              <a:latin typeface="Oxygen"/>
              <a:ea typeface="Oxygen"/>
              <a:cs typeface="Oxygen"/>
              <a:sym typeface="Oxygen"/>
            </a:endParaRPr>
          </a:p>
          <a:p>
            <a:pPr marL="0" marR="0" lvl="0" indent="0" algn="l" rtl="0">
              <a:lnSpc>
                <a:spcPct val="100000"/>
              </a:lnSpc>
              <a:spcBef>
                <a:spcPts val="0"/>
              </a:spcBef>
              <a:spcAft>
                <a:spcPts val="0"/>
              </a:spcAft>
              <a:buNone/>
            </a:pPr>
            <a:r>
              <a:rPr lang="en-US" sz="800">
                <a:solidFill>
                  <a:schemeClr val="dk1"/>
                </a:solidFill>
                <a:latin typeface="Oxygen"/>
                <a:ea typeface="Oxygen"/>
                <a:cs typeface="Oxygen"/>
                <a:sym typeface="Oxygen"/>
              </a:rPr>
              <a:t>We are always on the lookout for Lego so would really appreciate that for our sensory room.  </a:t>
            </a:r>
            <a:endParaRPr sz="800">
              <a:solidFill>
                <a:schemeClr val="dk1"/>
              </a:solidFill>
              <a:latin typeface="Oxygen"/>
              <a:ea typeface="Oxygen"/>
              <a:cs typeface="Oxygen"/>
              <a:sym typeface="Oxygen"/>
            </a:endParaRPr>
          </a:p>
          <a:p>
            <a:pPr marL="0" marR="0" lvl="0" indent="0" algn="l" rtl="0">
              <a:lnSpc>
                <a:spcPct val="100000"/>
              </a:lnSpc>
              <a:spcBef>
                <a:spcPts val="0"/>
              </a:spcBef>
              <a:spcAft>
                <a:spcPts val="0"/>
              </a:spcAft>
              <a:buNone/>
            </a:pPr>
            <a:endParaRPr sz="800">
              <a:solidFill>
                <a:schemeClr val="dk1"/>
              </a:solidFill>
              <a:latin typeface="Oxygen"/>
              <a:ea typeface="Oxygen"/>
              <a:cs typeface="Oxygen"/>
              <a:sym typeface="Oxygen"/>
            </a:endParaRPr>
          </a:p>
          <a:p>
            <a:pPr marL="0" marR="0" lvl="0" indent="0" algn="l" rtl="0">
              <a:lnSpc>
                <a:spcPct val="100000"/>
              </a:lnSpc>
              <a:spcBef>
                <a:spcPts val="0"/>
              </a:spcBef>
              <a:spcAft>
                <a:spcPts val="0"/>
              </a:spcAft>
              <a:buNone/>
            </a:pPr>
            <a:r>
              <a:rPr lang="en-US" sz="800">
                <a:solidFill>
                  <a:schemeClr val="dk1"/>
                </a:solidFill>
                <a:latin typeface="Oxygen"/>
                <a:ea typeface="Oxygen"/>
                <a:cs typeface="Oxygen"/>
                <a:sym typeface="Oxygen"/>
              </a:rPr>
              <a:t>We are also very keen for parents and carers to come and volunteer in school.  Our children love to read to trusted adults in school or do extra interventions where they can.  Our volunteers are always DBS checked and work under the direction of the class teachers. </a:t>
            </a:r>
            <a:endParaRPr sz="800">
              <a:solidFill>
                <a:schemeClr val="dk1"/>
              </a:solidFill>
              <a:latin typeface="Oxygen"/>
              <a:ea typeface="Oxygen"/>
              <a:cs typeface="Oxygen"/>
              <a:sym typeface="Oxygen"/>
            </a:endParaRPr>
          </a:p>
          <a:p>
            <a:pPr marL="0" marR="0" lvl="0" indent="0" algn="l" rtl="0">
              <a:lnSpc>
                <a:spcPct val="100000"/>
              </a:lnSpc>
              <a:spcBef>
                <a:spcPts val="0"/>
              </a:spcBef>
              <a:spcAft>
                <a:spcPts val="0"/>
              </a:spcAft>
              <a:buNone/>
            </a:pPr>
            <a:endParaRPr sz="800">
              <a:solidFill>
                <a:schemeClr val="dk1"/>
              </a:solidFill>
              <a:latin typeface="Oxygen"/>
              <a:ea typeface="Oxygen"/>
              <a:cs typeface="Oxygen"/>
              <a:sym typeface="Oxygen"/>
            </a:endParaRPr>
          </a:p>
          <a:p>
            <a:pPr marL="0" marR="0" lvl="0" indent="0" algn="l" rtl="0">
              <a:lnSpc>
                <a:spcPct val="100000"/>
              </a:lnSpc>
              <a:spcBef>
                <a:spcPts val="0"/>
              </a:spcBef>
              <a:spcAft>
                <a:spcPts val="0"/>
              </a:spcAft>
              <a:buClr>
                <a:schemeClr val="dk1"/>
              </a:buClr>
              <a:buSzPts val="1100"/>
              <a:buFont typeface="Arial"/>
              <a:buNone/>
            </a:pPr>
            <a:r>
              <a:rPr lang="en-US" sz="800">
                <a:solidFill>
                  <a:schemeClr val="dk1"/>
                </a:solidFill>
                <a:latin typeface="Oxygen"/>
                <a:ea typeface="Oxygen"/>
                <a:cs typeface="Oxygen"/>
                <a:sym typeface="Oxygen"/>
              </a:rPr>
              <a:t>Nothing brightens your day like working with children! </a:t>
            </a:r>
            <a:endParaRPr sz="800" b="0" i="0" u="none" strike="noStrike" cap="none">
              <a:solidFill>
                <a:schemeClr val="dk1"/>
              </a:solidFill>
              <a:latin typeface="Oxygen"/>
              <a:ea typeface="Oxygen"/>
              <a:cs typeface="Oxygen"/>
              <a:sym typeface="Oxygen"/>
            </a:endParaRPr>
          </a:p>
        </p:txBody>
      </p:sp>
      <p:sp>
        <p:nvSpPr>
          <p:cNvPr id="170" name="Google Shape;170;p1"/>
          <p:cNvSpPr txBox="1"/>
          <p:nvPr/>
        </p:nvSpPr>
        <p:spPr>
          <a:xfrm>
            <a:off x="4993325" y="5339775"/>
            <a:ext cx="2247900" cy="240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a:solidFill>
                  <a:schemeClr val="dk1"/>
                </a:solidFill>
                <a:latin typeface="Oxygen"/>
                <a:ea typeface="Oxygen"/>
                <a:cs typeface="Oxygen"/>
                <a:sym typeface="Oxygen"/>
              </a:rPr>
              <a:t>We are all very excited about the Summer Picnic tomorrow!  It looks like it is going to be dry.  The Picnic starts at 11am and finished at 5pm.  We have our colour run at 1pm. </a:t>
            </a:r>
            <a:endParaRPr sz="800">
              <a:solidFill>
                <a:schemeClr val="dk1"/>
              </a:solidFill>
              <a:latin typeface="Oxygen"/>
              <a:ea typeface="Oxygen"/>
              <a:cs typeface="Oxygen"/>
              <a:sym typeface="Oxygen"/>
            </a:endParaRPr>
          </a:p>
          <a:p>
            <a:pPr marL="0" marR="0" lvl="0" indent="0" algn="l" rtl="0">
              <a:lnSpc>
                <a:spcPct val="100000"/>
              </a:lnSpc>
              <a:spcBef>
                <a:spcPts val="0"/>
              </a:spcBef>
              <a:spcAft>
                <a:spcPts val="0"/>
              </a:spcAft>
              <a:buClr>
                <a:srgbClr val="000000"/>
              </a:buClr>
              <a:buSzPts val="800"/>
              <a:buFont typeface="Arial"/>
              <a:buNone/>
            </a:pPr>
            <a:endParaRPr sz="800">
              <a:solidFill>
                <a:schemeClr val="dk1"/>
              </a:solidFill>
              <a:latin typeface="Oxygen"/>
              <a:ea typeface="Oxygen"/>
              <a:cs typeface="Oxygen"/>
              <a:sym typeface="Oxygen"/>
            </a:endParaRPr>
          </a:p>
          <a:p>
            <a:pPr marL="0" marR="0" lvl="0" indent="0" algn="l" rtl="0">
              <a:lnSpc>
                <a:spcPct val="100000"/>
              </a:lnSpc>
              <a:spcBef>
                <a:spcPts val="0"/>
              </a:spcBef>
              <a:spcAft>
                <a:spcPts val="0"/>
              </a:spcAft>
              <a:buClr>
                <a:srgbClr val="000000"/>
              </a:buClr>
              <a:buSzPts val="800"/>
              <a:buFont typeface="Arial"/>
              <a:buNone/>
            </a:pPr>
            <a:r>
              <a:rPr lang="en-US" sz="800">
                <a:solidFill>
                  <a:schemeClr val="dk1"/>
                </a:solidFill>
                <a:latin typeface="Oxygen"/>
                <a:ea typeface="Oxygen"/>
                <a:cs typeface="Oxygen"/>
                <a:sym typeface="Oxygen"/>
              </a:rPr>
              <a:t>Thank you to Friends of Handsworth for organising this event, we are looking forward to coming together as a community and raising much needed funds for our school.  We are asking for plenty of volunteers to help in the morning to set up the event.  This will be from 9am - 11am please. </a:t>
            </a:r>
            <a:endParaRPr sz="800">
              <a:solidFill>
                <a:schemeClr val="dk1"/>
              </a:solidFill>
              <a:latin typeface="Oxygen"/>
              <a:ea typeface="Oxygen"/>
              <a:cs typeface="Oxygen"/>
              <a:sym typeface="Oxygen"/>
            </a:endParaRPr>
          </a:p>
          <a:p>
            <a:pPr marL="0" marR="0" lvl="0" indent="0" algn="l" rtl="0">
              <a:lnSpc>
                <a:spcPct val="100000"/>
              </a:lnSpc>
              <a:spcBef>
                <a:spcPts val="0"/>
              </a:spcBef>
              <a:spcAft>
                <a:spcPts val="0"/>
              </a:spcAft>
              <a:buClr>
                <a:srgbClr val="000000"/>
              </a:buClr>
              <a:buSzPts val="800"/>
              <a:buFont typeface="Arial"/>
              <a:buNone/>
            </a:pPr>
            <a:r>
              <a:rPr lang="en-US" sz="800">
                <a:solidFill>
                  <a:schemeClr val="dk1"/>
                </a:solidFill>
                <a:latin typeface="Oxygen"/>
                <a:ea typeface="Oxygen"/>
                <a:cs typeface="Oxygen"/>
                <a:sym typeface="Oxygen"/>
              </a:rPr>
              <a:t>Please contact </a:t>
            </a:r>
            <a:r>
              <a:rPr lang="en-US" sz="800">
                <a:solidFill>
                  <a:schemeClr val="dk1"/>
                </a:solidFill>
                <a:uFill>
                  <a:noFill/>
                </a:uFill>
                <a:latin typeface="Oxygen"/>
                <a:ea typeface="Oxygen"/>
                <a:cs typeface="Oxygen"/>
                <a:sym typeface="Oxygen"/>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maxmax032@gmail.com</a:t>
            </a:r>
            <a:r>
              <a:rPr lang="en-US" sz="800">
                <a:solidFill>
                  <a:schemeClr val="dk1"/>
                </a:solidFill>
                <a:latin typeface="Oxygen"/>
                <a:ea typeface="Oxygen"/>
                <a:cs typeface="Oxygen"/>
                <a:sym typeface="Oxygen"/>
              </a:rPr>
              <a:t> if you can help with set up.</a:t>
            </a:r>
            <a:endParaRPr sz="800">
              <a:solidFill>
                <a:schemeClr val="dk1"/>
              </a:solidFill>
              <a:latin typeface="Oxygen"/>
              <a:ea typeface="Oxygen"/>
              <a:cs typeface="Oxygen"/>
              <a:sym typeface="Oxygen"/>
            </a:endParaRPr>
          </a:p>
          <a:p>
            <a:pPr marL="0" marR="0" lvl="0" indent="0" algn="l" rtl="0">
              <a:lnSpc>
                <a:spcPct val="100000"/>
              </a:lnSpc>
              <a:spcBef>
                <a:spcPts val="0"/>
              </a:spcBef>
              <a:spcAft>
                <a:spcPts val="0"/>
              </a:spcAft>
              <a:buClr>
                <a:srgbClr val="000000"/>
              </a:buClr>
              <a:buSzPts val="800"/>
              <a:buFont typeface="Arial"/>
              <a:buNone/>
            </a:pPr>
            <a:endParaRPr sz="800">
              <a:solidFill>
                <a:schemeClr val="dk1"/>
              </a:solidFill>
              <a:latin typeface="Oxygen"/>
              <a:ea typeface="Oxygen"/>
              <a:cs typeface="Oxygen"/>
              <a:sym typeface="Oxygen"/>
            </a:endParaRPr>
          </a:p>
          <a:p>
            <a:pPr marL="0" marR="0" lvl="0" indent="0" algn="l" rtl="0">
              <a:lnSpc>
                <a:spcPct val="100000"/>
              </a:lnSpc>
              <a:spcBef>
                <a:spcPts val="0"/>
              </a:spcBef>
              <a:spcAft>
                <a:spcPts val="0"/>
              </a:spcAft>
              <a:buClr>
                <a:srgbClr val="000000"/>
              </a:buClr>
              <a:buSzPts val="800"/>
              <a:buFont typeface="Arial"/>
              <a:buNone/>
            </a:pPr>
            <a:r>
              <a:rPr lang="en-US" sz="800">
                <a:solidFill>
                  <a:schemeClr val="dk1"/>
                </a:solidFill>
                <a:latin typeface="Oxygen"/>
                <a:ea typeface="Oxygen"/>
                <a:cs typeface="Oxygen"/>
                <a:sym typeface="Oxygen"/>
              </a:rPr>
              <a:t>Please can cake donations be dropped off in the morning of the 2nd July at anytime from 10.30am.</a:t>
            </a:r>
            <a:endParaRPr sz="800" b="0" i="0" u="none" strike="noStrike" cap="none">
              <a:solidFill>
                <a:schemeClr val="dk1"/>
              </a:solidFill>
              <a:latin typeface="Oxygen"/>
              <a:ea typeface="Oxygen"/>
              <a:cs typeface="Oxygen"/>
              <a:sym typeface="Oxygen"/>
            </a:endParaRPr>
          </a:p>
        </p:txBody>
      </p:sp>
      <p:pic>
        <p:nvPicPr>
          <p:cNvPr id="171" name="Google Shape;171;p1"/>
          <p:cNvPicPr preferRelativeResize="0"/>
          <p:nvPr/>
        </p:nvPicPr>
        <p:blipFill rotWithShape="1">
          <a:blip r:embed="rId6">
            <a:alphaModFix/>
          </a:blip>
          <a:srcRect t="22148"/>
          <a:stretch/>
        </p:blipFill>
        <p:spPr>
          <a:xfrm>
            <a:off x="1025760" y="7741475"/>
            <a:ext cx="5527828" cy="2868251"/>
          </a:xfrm>
          <a:prstGeom prst="rect">
            <a:avLst/>
          </a:prstGeom>
          <a:noFill/>
          <a:ln>
            <a:noFill/>
          </a:ln>
        </p:spPr>
      </p:pic>
      <p:sp>
        <p:nvSpPr>
          <p:cNvPr id="172" name="Google Shape;172;p1"/>
          <p:cNvSpPr/>
          <p:nvPr/>
        </p:nvSpPr>
        <p:spPr>
          <a:xfrm flipH="1">
            <a:off x="6553725" y="2279875"/>
            <a:ext cx="227100" cy="415500"/>
          </a:xfrm>
          <a:prstGeom prst="rect">
            <a:avLst/>
          </a:prstGeom>
          <a:solidFill>
            <a:srgbClr val="D0DEBB"/>
          </a:solidFill>
          <a:ln w="9525" cap="flat" cmpd="sng">
            <a:solidFill>
              <a:srgbClr val="D0DEB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
          <p:cNvSpPr txBox="1"/>
          <p:nvPr/>
        </p:nvSpPr>
        <p:spPr>
          <a:xfrm>
            <a:off x="2665720" y="5204036"/>
            <a:ext cx="2247900" cy="184800"/>
          </a:xfrm>
          <a:prstGeom prst="rect">
            <a:avLst/>
          </a:prstGeom>
          <a:noFill/>
          <a:ln>
            <a:noFill/>
          </a:ln>
        </p:spPr>
        <p:txBody>
          <a:bodyPr spcFirstLastPara="1" wrap="square" lIns="0" tIns="0" rIns="0" bIns="0" anchor="t" anchorCtr="0">
            <a:spAutoFit/>
          </a:bodyPr>
          <a:lstStyle/>
          <a:p>
            <a:pPr marL="0" marR="0" lvl="0" indent="0" algn="ctr" rtl="0">
              <a:lnSpc>
                <a:spcPct val="124000"/>
              </a:lnSpc>
              <a:spcBef>
                <a:spcPts val="0"/>
              </a:spcBef>
              <a:spcAft>
                <a:spcPts val="0"/>
              </a:spcAft>
              <a:buClr>
                <a:srgbClr val="000000"/>
              </a:buClr>
              <a:buSzPts val="1500"/>
              <a:buFont typeface="Arial"/>
              <a:buNone/>
            </a:pPr>
            <a:r>
              <a:rPr lang="en-US" sz="1200">
                <a:latin typeface="Titan One"/>
                <a:ea typeface="Titan One"/>
                <a:cs typeface="Titan One"/>
                <a:sym typeface="Titan One"/>
              </a:rPr>
              <a:t>Donations &amp; Volunteers</a:t>
            </a:r>
            <a:endParaRPr sz="1200" b="0" i="0" u="none" strike="noStrike" cap="none">
              <a:solidFill>
                <a:srgbClr val="000000"/>
              </a:solidFill>
              <a:latin typeface="Titan One"/>
              <a:ea typeface="Titan One"/>
              <a:cs typeface="Titan One"/>
              <a:sym typeface="Titan One"/>
            </a:endParaRPr>
          </a:p>
        </p:txBody>
      </p:sp>
      <p:sp>
        <p:nvSpPr>
          <p:cNvPr id="174" name="Google Shape;174;p1"/>
          <p:cNvSpPr txBox="1"/>
          <p:nvPr/>
        </p:nvSpPr>
        <p:spPr>
          <a:xfrm>
            <a:off x="4993320" y="5204036"/>
            <a:ext cx="2247900" cy="184800"/>
          </a:xfrm>
          <a:prstGeom prst="rect">
            <a:avLst/>
          </a:prstGeom>
          <a:noFill/>
          <a:ln>
            <a:noFill/>
          </a:ln>
        </p:spPr>
        <p:txBody>
          <a:bodyPr spcFirstLastPara="1" wrap="square" lIns="0" tIns="0" rIns="0" bIns="0" anchor="t" anchorCtr="0">
            <a:spAutoFit/>
          </a:bodyPr>
          <a:lstStyle/>
          <a:p>
            <a:pPr marL="0" marR="0" lvl="0" indent="0" algn="ctr" rtl="0">
              <a:lnSpc>
                <a:spcPct val="124000"/>
              </a:lnSpc>
              <a:spcBef>
                <a:spcPts val="0"/>
              </a:spcBef>
              <a:spcAft>
                <a:spcPts val="0"/>
              </a:spcAft>
              <a:buClr>
                <a:srgbClr val="000000"/>
              </a:buClr>
              <a:buSzPts val="1500"/>
              <a:buFont typeface="Arial"/>
              <a:buNone/>
            </a:pPr>
            <a:r>
              <a:rPr lang="en-US" sz="1200">
                <a:latin typeface="Titan One"/>
                <a:ea typeface="Titan One"/>
                <a:cs typeface="Titan One"/>
                <a:sym typeface="Titan One"/>
              </a:rPr>
              <a:t>Summer Picnic</a:t>
            </a:r>
            <a:endParaRPr sz="1200" b="0" i="0" u="none" strike="noStrike" cap="none">
              <a:solidFill>
                <a:srgbClr val="000000"/>
              </a:solidFill>
              <a:latin typeface="Titan One"/>
              <a:ea typeface="Titan One"/>
              <a:cs typeface="Titan One"/>
              <a:sym typeface="Titan One"/>
            </a:endParaRPr>
          </a:p>
        </p:txBody>
      </p:sp>
      <p:pic>
        <p:nvPicPr>
          <p:cNvPr id="175" name="Google Shape;175;p1"/>
          <p:cNvPicPr preferRelativeResize="0"/>
          <p:nvPr/>
        </p:nvPicPr>
        <p:blipFill>
          <a:blip r:embed="rId7">
            <a:alphaModFix/>
          </a:blip>
          <a:stretch>
            <a:fillRect/>
          </a:stretch>
        </p:blipFill>
        <p:spPr>
          <a:xfrm>
            <a:off x="308162" y="746612"/>
            <a:ext cx="6940176" cy="3903849"/>
          </a:xfrm>
          <a:prstGeom prst="rect">
            <a:avLst/>
          </a:prstGeom>
          <a:noFill/>
          <a:ln>
            <a:noFill/>
          </a:ln>
        </p:spPr>
      </p:pic>
      <p:sp>
        <p:nvSpPr>
          <p:cNvPr id="176" name="Google Shape;176;p1"/>
          <p:cNvSpPr/>
          <p:nvPr/>
        </p:nvSpPr>
        <p:spPr>
          <a:xfrm>
            <a:off x="6629400" y="2228850"/>
            <a:ext cx="227100" cy="415500"/>
          </a:xfrm>
          <a:prstGeom prst="rect">
            <a:avLst/>
          </a:prstGeom>
          <a:solidFill>
            <a:srgbClr val="D0DEBB"/>
          </a:solidFill>
          <a:ln w="9525" cap="flat" cmpd="sng">
            <a:solidFill>
              <a:srgbClr val="D0DEB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BE87"/>
        </a:solidFill>
        <a:effectLst/>
      </p:bgPr>
    </p:bg>
    <p:spTree>
      <p:nvGrpSpPr>
        <p:cNvPr id="1" name="Shape 262"/>
        <p:cNvGrpSpPr/>
        <p:nvPr/>
      </p:nvGrpSpPr>
      <p:grpSpPr>
        <a:xfrm>
          <a:off x="0" y="0"/>
          <a:ext cx="0" cy="0"/>
          <a:chOff x="0" y="0"/>
          <a:chExt cx="0" cy="0"/>
        </a:xfrm>
      </p:grpSpPr>
      <p:sp>
        <p:nvSpPr>
          <p:cNvPr id="263" name="Google Shape;263;p2"/>
          <p:cNvSpPr txBox="1"/>
          <p:nvPr/>
        </p:nvSpPr>
        <p:spPr>
          <a:xfrm>
            <a:off x="5676900" y="10285881"/>
            <a:ext cx="1514400" cy="122100"/>
          </a:xfrm>
          <a:prstGeom prst="rect">
            <a:avLst/>
          </a:prstGeom>
          <a:noFill/>
          <a:ln>
            <a:noFill/>
          </a:ln>
        </p:spPr>
        <p:txBody>
          <a:bodyPr spcFirstLastPara="1" wrap="square" lIns="0" tIns="0" rIns="0" bIns="0" anchor="t" anchorCtr="0">
            <a:spAutoFit/>
          </a:bodyPr>
          <a:lstStyle/>
          <a:p>
            <a:pPr marL="0" marR="0" lvl="0" indent="0" algn="r" rtl="0">
              <a:lnSpc>
                <a:spcPct val="44111"/>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64" name="Google Shape;264;p2"/>
          <p:cNvPicPr preferRelativeResize="0"/>
          <p:nvPr/>
        </p:nvPicPr>
        <p:blipFill rotWithShape="1">
          <a:blip r:embed="rId3">
            <a:alphaModFix/>
          </a:blip>
          <a:srcRect l="12437" t="16616" r="17652" b="20419"/>
          <a:stretch/>
        </p:blipFill>
        <p:spPr>
          <a:xfrm>
            <a:off x="107600" y="5566950"/>
            <a:ext cx="3000000" cy="2026389"/>
          </a:xfrm>
          <a:prstGeom prst="rect">
            <a:avLst/>
          </a:prstGeom>
          <a:noFill/>
          <a:ln>
            <a:noFill/>
          </a:ln>
        </p:spPr>
      </p:pic>
      <p:pic>
        <p:nvPicPr>
          <p:cNvPr id="265" name="Google Shape;265;p2"/>
          <p:cNvPicPr preferRelativeResize="0"/>
          <p:nvPr/>
        </p:nvPicPr>
        <p:blipFill rotWithShape="1">
          <a:blip r:embed="rId4">
            <a:alphaModFix/>
          </a:blip>
          <a:srcRect l="21852" t="32518" r="7059" b="21251"/>
          <a:stretch/>
        </p:blipFill>
        <p:spPr>
          <a:xfrm>
            <a:off x="3304750" y="2769340"/>
            <a:ext cx="4155128" cy="2026401"/>
          </a:xfrm>
          <a:prstGeom prst="rect">
            <a:avLst/>
          </a:prstGeom>
          <a:noFill/>
          <a:ln>
            <a:noFill/>
          </a:ln>
        </p:spPr>
      </p:pic>
      <p:pic>
        <p:nvPicPr>
          <p:cNvPr id="266" name="Google Shape;266;p2"/>
          <p:cNvPicPr preferRelativeResize="0"/>
          <p:nvPr/>
        </p:nvPicPr>
        <p:blipFill>
          <a:blip r:embed="rId5">
            <a:alphaModFix/>
          </a:blip>
          <a:stretch>
            <a:fillRect/>
          </a:stretch>
        </p:blipFill>
        <p:spPr>
          <a:xfrm>
            <a:off x="107600" y="143518"/>
            <a:ext cx="3000000" cy="2250000"/>
          </a:xfrm>
          <a:prstGeom prst="rect">
            <a:avLst/>
          </a:prstGeom>
          <a:noFill/>
          <a:ln>
            <a:noFill/>
          </a:ln>
        </p:spPr>
      </p:pic>
      <p:pic>
        <p:nvPicPr>
          <p:cNvPr id="267" name="Google Shape;267;p2"/>
          <p:cNvPicPr preferRelativeResize="0"/>
          <p:nvPr/>
        </p:nvPicPr>
        <p:blipFill rotWithShape="1">
          <a:blip r:embed="rId6">
            <a:alphaModFix/>
          </a:blip>
          <a:srcRect l="16472" t="30925" r="18235" b="19075"/>
          <a:stretch/>
        </p:blipFill>
        <p:spPr>
          <a:xfrm>
            <a:off x="3423525" y="143548"/>
            <a:ext cx="3917584" cy="2250000"/>
          </a:xfrm>
          <a:prstGeom prst="rect">
            <a:avLst/>
          </a:prstGeom>
          <a:noFill/>
          <a:ln>
            <a:noFill/>
          </a:ln>
        </p:spPr>
      </p:pic>
      <p:pic>
        <p:nvPicPr>
          <p:cNvPr id="268" name="Google Shape;268;p2"/>
          <p:cNvPicPr preferRelativeResize="0"/>
          <p:nvPr/>
        </p:nvPicPr>
        <p:blipFill rotWithShape="1">
          <a:blip r:embed="rId7">
            <a:alphaModFix/>
          </a:blip>
          <a:srcRect t="24064"/>
          <a:stretch/>
        </p:blipFill>
        <p:spPr>
          <a:xfrm>
            <a:off x="3207400" y="5171546"/>
            <a:ext cx="4252476" cy="2421801"/>
          </a:xfrm>
          <a:prstGeom prst="rect">
            <a:avLst/>
          </a:prstGeom>
          <a:noFill/>
          <a:ln>
            <a:noFill/>
          </a:ln>
        </p:spPr>
      </p:pic>
      <p:pic>
        <p:nvPicPr>
          <p:cNvPr id="269" name="Google Shape;269;p2"/>
          <p:cNvPicPr preferRelativeResize="0"/>
          <p:nvPr/>
        </p:nvPicPr>
        <p:blipFill rotWithShape="1">
          <a:blip r:embed="rId8">
            <a:alphaModFix/>
          </a:blip>
          <a:srcRect r="20597"/>
          <a:stretch/>
        </p:blipFill>
        <p:spPr>
          <a:xfrm>
            <a:off x="107588" y="2480750"/>
            <a:ext cx="3000000" cy="2833701"/>
          </a:xfrm>
          <a:prstGeom prst="rect">
            <a:avLst/>
          </a:prstGeom>
          <a:noFill/>
          <a:ln>
            <a:noFill/>
          </a:ln>
        </p:spPr>
      </p:pic>
      <p:pic>
        <p:nvPicPr>
          <p:cNvPr id="270" name="Google Shape;270;p2"/>
          <p:cNvPicPr preferRelativeResize="0"/>
          <p:nvPr/>
        </p:nvPicPr>
        <p:blipFill rotWithShape="1">
          <a:blip r:embed="rId9">
            <a:alphaModFix/>
          </a:blip>
          <a:srcRect l="10923" t="44704" r="14203" b="26661"/>
          <a:stretch/>
        </p:blipFill>
        <p:spPr>
          <a:xfrm>
            <a:off x="0" y="8922145"/>
            <a:ext cx="7556500" cy="1653780"/>
          </a:xfrm>
          <a:prstGeom prst="rect">
            <a:avLst/>
          </a:prstGeom>
          <a:noFill/>
          <a:ln>
            <a:noFill/>
          </a:ln>
        </p:spPr>
      </p:pic>
      <p:sp>
        <p:nvSpPr>
          <p:cNvPr id="271" name="Google Shape;271;p2"/>
          <p:cNvSpPr txBox="1"/>
          <p:nvPr/>
        </p:nvSpPr>
        <p:spPr>
          <a:xfrm>
            <a:off x="100" y="7593350"/>
            <a:ext cx="7556400" cy="1354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800">
                <a:latin typeface="Titan One"/>
                <a:ea typeface="Titan One"/>
                <a:cs typeface="Titan One"/>
                <a:sym typeface="Titan One"/>
              </a:rPr>
              <a:t>Well done Year 1 and Year 5! </a:t>
            </a:r>
            <a:r>
              <a:rPr lang="en-US" sz="3800">
                <a:latin typeface="Oxygen"/>
                <a:ea typeface="Oxygen"/>
                <a:cs typeface="Oxygen"/>
                <a:sym typeface="Oxygen"/>
              </a:rPr>
              <a:t> We are so proud of you! </a:t>
            </a:r>
            <a:endParaRPr sz="3800">
              <a:latin typeface="Oxygen"/>
              <a:ea typeface="Oxygen"/>
              <a:cs typeface="Oxygen"/>
              <a:sym typeface="Oxyge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1257fc16fb5_0_0"/>
          <p:cNvSpPr/>
          <p:nvPr/>
        </p:nvSpPr>
        <p:spPr>
          <a:xfrm>
            <a:off x="0" y="5295225"/>
            <a:ext cx="7556400" cy="5398200"/>
          </a:xfrm>
          <a:prstGeom prst="rect">
            <a:avLst/>
          </a:prstGeom>
          <a:solidFill>
            <a:srgbClr val="007B5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7" name="Google Shape;277;g1257fc16fb5_0_0" descr="🏉"/>
          <p:cNvPicPr preferRelativeResize="0"/>
          <p:nvPr/>
        </p:nvPicPr>
        <p:blipFill>
          <a:blip r:embed="rId3">
            <a:alphaModFix/>
          </a:blip>
          <a:stretch>
            <a:fillRect/>
          </a:stretch>
        </p:blipFill>
        <p:spPr>
          <a:xfrm>
            <a:off x="3142113" y="4431263"/>
            <a:ext cx="658012" cy="658012"/>
          </a:xfrm>
          <a:prstGeom prst="rect">
            <a:avLst/>
          </a:prstGeom>
          <a:noFill/>
          <a:ln>
            <a:noFill/>
          </a:ln>
        </p:spPr>
      </p:pic>
      <p:sp>
        <p:nvSpPr>
          <p:cNvPr id="278" name="Google Shape;278;g1257fc16fb5_0_0"/>
          <p:cNvSpPr txBox="1"/>
          <p:nvPr/>
        </p:nvSpPr>
        <p:spPr>
          <a:xfrm>
            <a:off x="457200" y="202775"/>
            <a:ext cx="3000000" cy="503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solidFill>
                <a:srgbClr val="222222"/>
              </a:solidFill>
              <a:highlight>
                <a:srgbClr val="FFFFFF"/>
              </a:highlight>
            </a:endParaRPr>
          </a:p>
          <a:p>
            <a:pPr marL="0" lvl="0" indent="0" algn="l" rtl="0">
              <a:spcBef>
                <a:spcPts val="0"/>
              </a:spcBef>
              <a:spcAft>
                <a:spcPts val="0"/>
              </a:spcAft>
              <a:buNone/>
            </a:pPr>
            <a:endParaRPr sz="1100"/>
          </a:p>
          <a:p>
            <a:pPr marL="0" lvl="0" indent="0" algn="l" rtl="0">
              <a:spcBef>
                <a:spcPts val="0"/>
              </a:spcBef>
              <a:spcAft>
                <a:spcPts val="0"/>
              </a:spcAft>
              <a:buNone/>
            </a:pPr>
            <a:r>
              <a:rPr lang="en-US" sz="1300">
                <a:solidFill>
                  <a:srgbClr val="222222"/>
                </a:solidFill>
                <a:highlight>
                  <a:srgbClr val="FFFFFF"/>
                </a:highlight>
                <a:latin typeface="Oxygen"/>
                <a:ea typeface="Oxygen"/>
                <a:cs typeface="Oxygen"/>
                <a:sym typeface="Oxygen"/>
              </a:rPr>
              <a:t>Woodford Rugby Club is promoting girls rugby! </a:t>
            </a:r>
            <a:endParaRPr sz="1300">
              <a:solidFill>
                <a:srgbClr val="222222"/>
              </a:solidFill>
              <a:highlight>
                <a:srgbClr val="FFFFFF"/>
              </a:highlight>
              <a:latin typeface="Oxygen"/>
              <a:ea typeface="Oxygen"/>
              <a:cs typeface="Oxygen"/>
              <a:sym typeface="Oxygen"/>
            </a:endParaRPr>
          </a:p>
          <a:p>
            <a:pPr marL="0" lvl="0" indent="0" algn="l" rtl="0">
              <a:spcBef>
                <a:spcPts val="0"/>
              </a:spcBef>
              <a:spcAft>
                <a:spcPts val="0"/>
              </a:spcAft>
              <a:buNone/>
            </a:pPr>
            <a:endParaRPr sz="1300">
              <a:latin typeface="Oxygen"/>
              <a:ea typeface="Oxygen"/>
              <a:cs typeface="Oxygen"/>
              <a:sym typeface="Oxygen"/>
            </a:endParaRPr>
          </a:p>
          <a:p>
            <a:pPr marL="0" lvl="0" indent="0" algn="l" rtl="0">
              <a:spcBef>
                <a:spcPts val="0"/>
              </a:spcBef>
              <a:spcAft>
                <a:spcPts val="0"/>
              </a:spcAft>
              <a:buNone/>
            </a:pPr>
            <a:r>
              <a:rPr lang="en-US" sz="1300">
                <a:solidFill>
                  <a:srgbClr val="222222"/>
                </a:solidFill>
                <a:highlight>
                  <a:srgbClr val="FFFFFF"/>
                </a:highlight>
                <a:latin typeface="Oxygen"/>
                <a:ea typeface="Oxygen"/>
                <a:cs typeface="Oxygen"/>
                <a:sym typeface="Oxygen"/>
              </a:rPr>
              <a:t>They will be hosting a Yr 5 Girls Touch Rugby session on Wednesday 6th July between 6.30-7.30 at the club.</a:t>
            </a:r>
            <a:endParaRPr sz="1300">
              <a:solidFill>
                <a:srgbClr val="222222"/>
              </a:solidFill>
              <a:highlight>
                <a:srgbClr val="FFFFFF"/>
              </a:highlight>
              <a:latin typeface="Oxygen"/>
              <a:ea typeface="Oxygen"/>
              <a:cs typeface="Oxygen"/>
              <a:sym typeface="Oxygen"/>
            </a:endParaRPr>
          </a:p>
          <a:p>
            <a:pPr marL="0" lvl="0" indent="0" algn="l" rtl="0">
              <a:spcBef>
                <a:spcPts val="0"/>
              </a:spcBef>
              <a:spcAft>
                <a:spcPts val="0"/>
              </a:spcAft>
              <a:buNone/>
            </a:pPr>
            <a:endParaRPr sz="1300">
              <a:latin typeface="Oxygen"/>
              <a:ea typeface="Oxygen"/>
              <a:cs typeface="Oxygen"/>
              <a:sym typeface="Oxygen"/>
            </a:endParaRPr>
          </a:p>
          <a:p>
            <a:pPr marL="0" lvl="0" indent="0" algn="l" rtl="0">
              <a:spcBef>
                <a:spcPts val="0"/>
              </a:spcBef>
              <a:spcAft>
                <a:spcPts val="0"/>
              </a:spcAft>
              <a:buNone/>
            </a:pPr>
            <a:r>
              <a:rPr lang="en-US" sz="1300">
                <a:solidFill>
                  <a:srgbClr val="222222"/>
                </a:solidFill>
                <a:highlight>
                  <a:srgbClr val="FFFFFF"/>
                </a:highlight>
                <a:latin typeface="Oxygen"/>
                <a:ea typeface="Oxygen"/>
                <a:cs typeface="Oxygen"/>
                <a:sym typeface="Oxygen"/>
              </a:rPr>
              <a:t>This will be taking place alongside the clubs main U12s-U18 girls session on that day.</a:t>
            </a:r>
            <a:endParaRPr sz="1300">
              <a:solidFill>
                <a:srgbClr val="222222"/>
              </a:solidFill>
              <a:highlight>
                <a:srgbClr val="FFFFFF"/>
              </a:highlight>
              <a:latin typeface="Oxygen"/>
              <a:ea typeface="Oxygen"/>
              <a:cs typeface="Oxygen"/>
              <a:sym typeface="Oxygen"/>
            </a:endParaRPr>
          </a:p>
          <a:p>
            <a:pPr marL="0" lvl="0" indent="0" algn="l" rtl="0">
              <a:spcBef>
                <a:spcPts val="0"/>
              </a:spcBef>
              <a:spcAft>
                <a:spcPts val="0"/>
              </a:spcAft>
              <a:buNone/>
            </a:pPr>
            <a:endParaRPr sz="1300">
              <a:latin typeface="Oxygen"/>
              <a:ea typeface="Oxygen"/>
              <a:cs typeface="Oxygen"/>
              <a:sym typeface="Oxygen"/>
            </a:endParaRPr>
          </a:p>
          <a:p>
            <a:pPr marL="0" lvl="0" indent="0" algn="l" rtl="0">
              <a:spcBef>
                <a:spcPts val="0"/>
              </a:spcBef>
              <a:spcAft>
                <a:spcPts val="0"/>
              </a:spcAft>
              <a:buNone/>
            </a:pPr>
            <a:r>
              <a:rPr lang="en-US" sz="1300">
                <a:solidFill>
                  <a:srgbClr val="222222"/>
                </a:solidFill>
                <a:highlight>
                  <a:srgbClr val="FFFFFF"/>
                </a:highlight>
                <a:latin typeface="Oxygen"/>
                <a:ea typeface="Oxygen"/>
                <a:cs typeface="Oxygen"/>
                <a:sym typeface="Oxygen"/>
              </a:rPr>
              <a:t>The invite is open to all current Yr 5 girls (but could open to younger girls if keen), so please spread the word! No Rugby experience necessary. It will be an informal session with NO contact. Just fun drills and games. The more girls there the better!</a:t>
            </a:r>
            <a:endParaRPr sz="1300">
              <a:solidFill>
                <a:srgbClr val="222222"/>
              </a:solidFill>
              <a:highlight>
                <a:srgbClr val="FFFFFF"/>
              </a:highlight>
              <a:latin typeface="Oxygen"/>
              <a:ea typeface="Oxygen"/>
              <a:cs typeface="Oxygen"/>
              <a:sym typeface="Oxygen"/>
            </a:endParaRPr>
          </a:p>
          <a:p>
            <a:pPr marL="0" lvl="0" indent="0" algn="l" rtl="0">
              <a:spcBef>
                <a:spcPts val="0"/>
              </a:spcBef>
              <a:spcAft>
                <a:spcPts val="0"/>
              </a:spcAft>
              <a:buNone/>
            </a:pPr>
            <a:endParaRPr sz="1300">
              <a:latin typeface="Oxygen"/>
              <a:ea typeface="Oxygen"/>
              <a:cs typeface="Oxygen"/>
              <a:sym typeface="Oxygen"/>
            </a:endParaRPr>
          </a:p>
          <a:p>
            <a:pPr marL="0" lvl="0" indent="0" algn="l" rtl="0">
              <a:spcBef>
                <a:spcPts val="0"/>
              </a:spcBef>
              <a:spcAft>
                <a:spcPts val="0"/>
              </a:spcAft>
              <a:buNone/>
            </a:pPr>
            <a:r>
              <a:rPr lang="en-US" sz="1300">
                <a:solidFill>
                  <a:srgbClr val="222222"/>
                </a:solidFill>
                <a:highlight>
                  <a:srgbClr val="FFFFFF"/>
                </a:highlight>
                <a:latin typeface="Oxygen"/>
                <a:ea typeface="Oxygen"/>
                <a:cs typeface="Oxygen"/>
                <a:sym typeface="Oxygen"/>
              </a:rPr>
              <a:t>Depending on the success, we may look to continue in the summer</a:t>
            </a:r>
            <a:endParaRPr sz="1300">
              <a:solidFill>
                <a:srgbClr val="222222"/>
              </a:solidFill>
              <a:highlight>
                <a:srgbClr val="FFFFFF"/>
              </a:highlight>
              <a:latin typeface="Oxygen"/>
              <a:ea typeface="Oxygen"/>
              <a:cs typeface="Oxygen"/>
              <a:sym typeface="Oxygen"/>
            </a:endParaRPr>
          </a:p>
          <a:p>
            <a:pPr marL="0" lvl="0" indent="0" algn="l" rtl="0">
              <a:spcBef>
                <a:spcPts val="0"/>
              </a:spcBef>
              <a:spcAft>
                <a:spcPts val="0"/>
              </a:spcAft>
              <a:buNone/>
            </a:pPr>
            <a:endParaRPr sz="1100"/>
          </a:p>
          <a:p>
            <a:pPr marL="0" lvl="0" indent="0" algn="l" rtl="0">
              <a:spcBef>
                <a:spcPts val="0"/>
              </a:spcBef>
              <a:spcAft>
                <a:spcPts val="0"/>
              </a:spcAft>
              <a:buNone/>
            </a:pPr>
            <a:endParaRPr sz="1100"/>
          </a:p>
          <a:p>
            <a:pPr marL="0" lvl="0" indent="0" algn="l" rtl="0">
              <a:spcBef>
                <a:spcPts val="0"/>
              </a:spcBef>
              <a:spcAft>
                <a:spcPts val="0"/>
              </a:spcAft>
              <a:buNone/>
            </a:pPr>
            <a:endParaRPr sz="1100"/>
          </a:p>
          <a:p>
            <a:pPr marL="0" lvl="0" indent="0" algn="l" rtl="0">
              <a:spcBef>
                <a:spcPts val="0"/>
              </a:spcBef>
              <a:spcAft>
                <a:spcPts val="0"/>
              </a:spcAft>
              <a:buNone/>
            </a:pPr>
            <a:endParaRPr/>
          </a:p>
        </p:txBody>
      </p:sp>
      <p:pic>
        <p:nvPicPr>
          <p:cNvPr id="279" name="Google Shape;279;g1257fc16fb5_0_0"/>
          <p:cNvPicPr preferRelativeResize="0"/>
          <p:nvPr/>
        </p:nvPicPr>
        <p:blipFill>
          <a:blip r:embed="rId4">
            <a:alphaModFix/>
          </a:blip>
          <a:stretch>
            <a:fillRect/>
          </a:stretch>
        </p:blipFill>
        <p:spPr>
          <a:xfrm>
            <a:off x="3844487" y="202775"/>
            <a:ext cx="3569701" cy="5156247"/>
          </a:xfrm>
          <a:prstGeom prst="rect">
            <a:avLst/>
          </a:prstGeom>
          <a:noFill/>
          <a:ln>
            <a:noFill/>
          </a:ln>
        </p:spPr>
      </p:pic>
      <p:pic>
        <p:nvPicPr>
          <p:cNvPr id="280" name="Google Shape;280;g1257fc16fb5_0_0"/>
          <p:cNvPicPr preferRelativeResize="0"/>
          <p:nvPr/>
        </p:nvPicPr>
        <p:blipFill>
          <a:blip r:embed="rId5">
            <a:alphaModFix/>
          </a:blip>
          <a:stretch>
            <a:fillRect/>
          </a:stretch>
        </p:blipFill>
        <p:spPr>
          <a:xfrm>
            <a:off x="3702181" y="5234025"/>
            <a:ext cx="3854319" cy="5459375"/>
          </a:xfrm>
          <a:prstGeom prst="rect">
            <a:avLst/>
          </a:prstGeom>
          <a:noFill/>
          <a:ln>
            <a:noFill/>
          </a:ln>
        </p:spPr>
      </p:pic>
      <p:sp>
        <p:nvSpPr>
          <p:cNvPr id="281" name="Google Shape;281;g1257fc16fb5_0_0"/>
          <p:cNvSpPr txBox="1"/>
          <p:nvPr/>
        </p:nvSpPr>
        <p:spPr>
          <a:xfrm>
            <a:off x="0" y="5295225"/>
            <a:ext cx="3702300" cy="541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b="1">
                <a:solidFill>
                  <a:schemeClr val="lt1"/>
                </a:solidFill>
                <a:latin typeface="Oxygen"/>
                <a:ea typeface="Oxygen"/>
                <a:cs typeface="Oxygen"/>
                <a:sym typeface="Oxygen"/>
              </a:rPr>
              <a:t>Parents and carers, please do not to allow children to bring in Pokémon cards to trade in school. This is causing upset as cards are going missing .The children were told they are not allowed to bring them but some have been sneaking them in their pockets and taking them into the playground. </a:t>
            </a:r>
            <a:endParaRPr sz="1700" b="1">
              <a:solidFill>
                <a:schemeClr val="lt1"/>
              </a:solidFill>
              <a:latin typeface="Oxygen"/>
              <a:ea typeface="Oxygen"/>
              <a:cs typeface="Oxygen"/>
              <a:sym typeface="Oxygen"/>
            </a:endParaRPr>
          </a:p>
          <a:p>
            <a:pPr marL="0" lvl="0" indent="0" algn="l" rtl="0">
              <a:spcBef>
                <a:spcPts val="0"/>
              </a:spcBef>
              <a:spcAft>
                <a:spcPts val="0"/>
              </a:spcAft>
              <a:buNone/>
            </a:pPr>
            <a:endParaRPr sz="1700" b="1">
              <a:solidFill>
                <a:schemeClr val="lt1"/>
              </a:solidFill>
              <a:latin typeface="Oxygen"/>
              <a:ea typeface="Oxygen"/>
              <a:cs typeface="Oxygen"/>
              <a:sym typeface="Oxygen"/>
            </a:endParaRPr>
          </a:p>
          <a:p>
            <a:pPr marL="0" lvl="0" indent="0" algn="l" rtl="0">
              <a:spcBef>
                <a:spcPts val="0"/>
              </a:spcBef>
              <a:spcAft>
                <a:spcPts val="0"/>
              </a:spcAft>
              <a:buNone/>
            </a:pPr>
            <a:r>
              <a:rPr lang="en-US" sz="1700" b="1">
                <a:solidFill>
                  <a:schemeClr val="lt1"/>
                </a:solidFill>
                <a:latin typeface="Oxygen"/>
                <a:ea typeface="Oxygen"/>
                <a:cs typeface="Oxygen"/>
                <a:sym typeface="Oxygen"/>
              </a:rPr>
              <a:t>Please always make sure you are aware of the apps and games your child is playing online.  It is important to have regular discussions about how the children are using the internet and the importance of keeping safe online.  Please let us know if you would like to discuss further.  </a:t>
            </a:r>
            <a:endParaRPr sz="1700" b="1">
              <a:solidFill>
                <a:schemeClr val="lt1"/>
              </a:solidFill>
              <a:latin typeface="Oxygen"/>
              <a:ea typeface="Oxygen"/>
              <a:cs typeface="Oxygen"/>
              <a:sym typeface="Oxygen"/>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0DEBB"/>
        </a:solidFill>
        <a:effectLst/>
      </p:bgPr>
    </p:bg>
    <p:spTree>
      <p:nvGrpSpPr>
        <p:cNvPr id="1" name="Shape 285"/>
        <p:cNvGrpSpPr/>
        <p:nvPr/>
      </p:nvGrpSpPr>
      <p:grpSpPr>
        <a:xfrm>
          <a:off x="0" y="0"/>
          <a:ext cx="0" cy="0"/>
          <a:chOff x="0" y="0"/>
          <a:chExt cx="0" cy="0"/>
        </a:xfrm>
      </p:grpSpPr>
      <p:pic>
        <p:nvPicPr>
          <p:cNvPr id="286" name="Google Shape;286;g111b34cf284_0_122"/>
          <p:cNvPicPr preferRelativeResize="0"/>
          <p:nvPr/>
        </p:nvPicPr>
        <p:blipFill>
          <a:blip r:embed="rId3">
            <a:alphaModFix/>
          </a:blip>
          <a:stretch>
            <a:fillRect/>
          </a:stretch>
        </p:blipFill>
        <p:spPr>
          <a:xfrm>
            <a:off x="152400" y="3588875"/>
            <a:ext cx="7251701" cy="3059311"/>
          </a:xfrm>
          <a:prstGeom prst="rect">
            <a:avLst/>
          </a:prstGeom>
          <a:noFill/>
          <a:ln>
            <a:noFill/>
          </a:ln>
        </p:spPr>
      </p:pic>
      <p:pic>
        <p:nvPicPr>
          <p:cNvPr id="287" name="Google Shape;287;g111b34cf284_0_122"/>
          <p:cNvPicPr preferRelativeResize="0"/>
          <p:nvPr/>
        </p:nvPicPr>
        <p:blipFill>
          <a:blip r:embed="rId4">
            <a:alphaModFix/>
          </a:blip>
          <a:stretch>
            <a:fillRect/>
          </a:stretch>
        </p:blipFill>
        <p:spPr>
          <a:xfrm>
            <a:off x="3657300" y="114300"/>
            <a:ext cx="3899200" cy="2924400"/>
          </a:xfrm>
          <a:prstGeom prst="rect">
            <a:avLst/>
          </a:prstGeom>
          <a:noFill/>
          <a:ln>
            <a:noFill/>
          </a:ln>
        </p:spPr>
      </p:pic>
      <p:sp>
        <p:nvSpPr>
          <p:cNvPr id="288" name="Google Shape;288;g111b34cf284_0_122"/>
          <p:cNvSpPr txBox="1"/>
          <p:nvPr/>
        </p:nvSpPr>
        <p:spPr>
          <a:xfrm>
            <a:off x="133350" y="114300"/>
            <a:ext cx="3390900" cy="292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latin typeface="Oxygen"/>
                <a:ea typeface="Oxygen"/>
                <a:cs typeface="Oxygen"/>
                <a:sym typeface="Oxygen"/>
              </a:rPr>
              <a:t>Teaching is the best job in the world!  If you want to train as a teacher, you are welcome to train with us!  Please click on this link to find out more. </a:t>
            </a:r>
            <a:endParaRPr sz="1500">
              <a:latin typeface="Oxygen"/>
              <a:ea typeface="Oxygen"/>
              <a:cs typeface="Oxygen"/>
              <a:sym typeface="Oxygen"/>
            </a:endParaRPr>
          </a:p>
          <a:p>
            <a:pPr marL="0" lvl="0" indent="0" algn="l" rtl="0">
              <a:spcBef>
                <a:spcPts val="0"/>
              </a:spcBef>
              <a:spcAft>
                <a:spcPts val="0"/>
              </a:spcAft>
              <a:buNone/>
            </a:pPr>
            <a:endParaRPr sz="1500">
              <a:latin typeface="Oxygen"/>
              <a:ea typeface="Oxygen"/>
              <a:cs typeface="Oxygen"/>
              <a:sym typeface="Oxygen"/>
            </a:endParaRPr>
          </a:p>
          <a:p>
            <a:pPr marL="0" lvl="0" indent="0" algn="l" rtl="0">
              <a:spcBef>
                <a:spcPts val="0"/>
              </a:spcBef>
              <a:spcAft>
                <a:spcPts val="0"/>
              </a:spcAft>
              <a:buNone/>
            </a:pPr>
            <a:r>
              <a:rPr lang="en-US" sz="1500">
                <a:latin typeface="Oxygen"/>
                <a:ea typeface="Oxygen"/>
                <a:cs typeface="Oxygen"/>
                <a:sym typeface="Oxygen"/>
              </a:rPr>
              <a:t>If you are wondering if teaching is for you, then you are more than welcome to come and volunteer in our classrooms and see the joy that teaching brings! </a:t>
            </a:r>
            <a:r>
              <a:rPr lang="en-US">
                <a:latin typeface="Oxygen"/>
                <a:ea typeface="Oxygen"/>
                <a:cs typeface="Oxygen"/>
                <a:sym typeface="Oxygen"/>
              </a:rPr>
              <a:t> </a:t>
            </a:r>
            <a:endParaRPr>
              <a:latin typeface="Oxygen"/>
              <a:ea typeface="Oxygen"/>
              <a:cs typeface="Oxygen"/>
              <a:sym typeface="Oxygen"/>
            </a:endParaRPr>
          </a:p>
          <a:p>
            <a:pPr marL="0" lvl="0" indent="0" algn="l" rtl="0">
              <a:spcBef>
                <a:spcPts val="0"/>
              </a:spcBef>
              <a:spcAft>
                <a:spcPts val="0"/>
              </a:spcAft>
              <a:buNone/>
            </a:pPr>
            <a:endParaRPr>
              <a:latin typeface="Oxygen"/>
              <a:ea typeface="Oxygen"/>
              <a:cs typeface="Oxygen"/>
              <a:sym typeface="Oxygen"/>
            </a:endParaRPr>
          </a:p>
          <a:p>
            <a:pPr marL="0" lvl="0" indent="0" algn="l" rtl="0">
              <a:spcBef>
                <a:spcPts val="0"/>
              </a:spcBef>
              <a:spcAft>
                <a:spcPts val="0"/>
              </a:spcAft>
              <a:buNone/>
            </a:pPr>
            <a:r>
              <a:rPr lang="en-US">
                <a:latin typeface="Oxygen"/>
                <a:ea typeface="Oxygen"/>
                <a:cs typeface="Oxygen"/>
                <a:sym typeface="Oxygen"/>
              </a:rPr>
              <a:t>We are ALWAYS looking for volunteers!</a:t>
            </a:r>
            <a:endParaRPr>
              <a:latin typeface="Oxygen"/>
              <a:ea typeface="Oxygen"/>
              <a:cs typeface="Oxygen"/>
              <a:sym typeface="Oxygen"/>
            </a:endParaRPr>
          </a:p>
        </p:txBody>
      </p:sp>
      <p:pic>
        <p:nvPicPr>
          <p:cNvPr id="289" name="Google Shape;289;g111b34cf284_0_122"/>
          <p:cNvPicPr preferRelativeResize="0"/>
          <p:nvPr/>
        </p:nvPicPr>
        <p:blipFill>
          <a:blip r:embed="rId5">
            <a:alphaModFix/>
          </a:blip>
          <a:stretch>
            <a:fillRect/>
          </a:stretch>
        </p:blipFill>
        <p:spPr>
          <a:xfrm>
            <a:off x="152400" y="7198361"/>
            <a:ext cx="2506980" cy="3342640"/>
          </a:xfrm>
          <a:prstGeom prst="rect">
            <a:avLst/>
          </a:prstGeom>
          <a:noFill/>
          <a:ln>
            <a:noFill/>
          </a:ln>
        </p:spPr>
      </p:pic>
      <p:pic>
        <p:nvPicPr>
          <p:cNvPr id="290" name="Google Shape;290;g111b34cf284_0_122"/>
          <p:cNvPicPr preferRelativeResize="0"/>
          <p:nvPr/>
        </p:nvPicPr>
        <p:blipFill>
          <a:blip r:embed="rId6">
            <a:alphaModFix/>
          </a:blip>
          <a:stretch>
            <a:fillRect/>
          </a:stretch>
        </p:blipFill>
        <p:spPr>
          <a:xfrm>
            <a:off x="2811780" y="7198361"/>
            <a:ext cx="4456852" cy="334263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7B5F"/>
        </a:solidFill>
        <a:effectLst/>
      </p:bgPr>
    </p:bg>
    <p:spTree>
      <p:nvGrpSpPr>
        <p:cNvPr id="1" name="Shape 294"/>
        <p:cNvGrpSpPr/>
        <p:nvPr/>
      </p:nvGrpSpPr>
      <p:grpSpPr>
        <a:xfrm>
          <a:off x="0" y="0"/>
          <a:ext cx="0" cy="0"/>
          <a:chOff x="0" y="0"/>
          <a:chExt cx="0" cy="0"/>
        </a:xfrm>
      </p:grpSpPr>
      <p:pic>
        <p:nvPicPr>
          <p:cNvPr id="295" name="Google Shape;295;g13ae2911cf3_0_36">
            <a:hlinkClick r:id="rId3"/>
          </p:cNvPr>
          <p:cNvPicPr preferRelativeResize="0"/>
          <p:nvPr/>
        </p:nvPicPr>
        <p:blipFill>
          <a:blip r:embed="rId4">
            <a:alphaModFix/>
          </a:blip>
          <a:stretch>
            <a:fillRect/>
          </a:stretch>
        </p:blipFill>
        <p:spPr>
          <a:xfrm>
            <a:off x="152400" y="218200"/>
            <a:ext cx="7251703" cy="10257005"/>
          </a:xfrm>
          <a:prstGeom prst="rect">
            <a:avLst/>
          </a:prstGeom>
          <a:noFill/>
          <a:ln>
            <a:noFill/>
          </a:ln>
        </p:spPr>
      </p:pic>
      <p:sp>
        <p:nvSpPr>
          <p:cNvPr id="296" name="Google Shape;296;g13ae2911cf3_0_36"/>
          <p:cNvSpPr txBox="1"/>
          <p:nvPr/>
        </p:nvSpPr>
        <p:spPr>
          <a:xfrm rot="621427">
            <a:off x="238101" y="3810032"/>
            <a:ext cx="3000286" cy="40013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u="sng">
                <a:solidFill>
                  <a:schemeClr val="hlink"/>
                </a:solidFill>
                <a:latin typeface="Titan One"/>
                <a:ea typeface="Titan One"/>
                <a:cs typeface="Titan One"/>
                <a:sym typeface="Titan One"/>
                <a:hlinkClick r:id="rId3"/>
              </a:rPr>
              <a:t>CLICK HERE!</a:t>
            </a:r>
            <a:endParaRPr/>
          </a:p>
        </p:txBody>
      </p:sp>
      <p:sp>
        <p:nvSpPr>
          <p:cNvPr id="297" name="Google Shape;297;g13ae2911cf3_0_36"/>
          <p:cNvSpPr txBox="1"/>
          <p:nvPr/>
        </p:nvSpPr>
        <p:spPr>
          <a:xfrm>
            <a:off x="4200525" y="3867150"/>
            <a:ext cx="300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u="sng">
                <a:solidFill>
                  <a:schemeClr val="hlink"/>
                </a:solidFill>
                <a:latin typeface="Titan One"/>
                <a:ea typeface="Titan One"/>
                <a:cs typeface="Titan One"/>
                <a:sym typeface="Titan One"/>
                <a:hlinkClick r:id="rId3"/>
              </a:rPr>
              <a:t>CLICK HERE!</a:t>
            </a:r>
            <a:endParaRPr/>
          </a:p>
        </p:txBody>
      </p:sp>
      <p:sp>
        <p:nvSpPr>
          <p:cNvPr id="298" name="Google Shape;298;g13ae2911cf3_0_36"/>
          <p:cNvSpPr txBox="1"/>
          <p:nvPr/>
        </p:nvSpPr>
        <p:spPr>
          <a:xfrm>
            <a:off x="723900" y="7620000"/>
            <a:ext cx="300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u="sng">
                <a:solidFill>
                  <a:schemeClr val="hlink"/>
                </a:solidFill>
                <a:latin typeface="Titan One"/>
                <a:ea typeface="Titan One"/>
                <a:cs typeface="Titan One"/>
                <a:sym typeface="Titan One"/>
                <a:hlinkClick r:id="rId3"/>
              </a:rPr>
              <a:t>CLICK HERE!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B5F"/>
        </a:solidFill>
        <a:effectLst/>
      </p:bgPr>
    </p:bg>
    <p:spTree>
      <p:nvGrpSpPr>
        <p:cNvPr id="1" name="Shape 180"/>
        <p:cNvGrpSpPr/>
        <p:nvPr/>
      </p:nvGrpSpPr>
      <p:grpSpPr>
        <a:xfrm>
          <a:off x="0" y="0"/>
          <a:ext cx="0" cy="0"/>
          <a:chOff x="0" y="0"/>
          <a:chExt cx="0" cy="0"/>
        </a:xfrm>
      </p:grpSpPr>
      <p:sp>
        <p:nvSpPr>
          <p:cNvPr id="181" name="Google Shape;181;g13a9e1455e8_0_31"/>
          <p:cNvSpPr txBox="1"/>
          <p:nvPr/>
        </p:nvSpPr>
        <p:spPr>
          <a:xfrm>
            <a:off x="4152700" y="3618050"/>
            <a:ext cx="3251400" cy="6708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200">
                <a:solidFill>
                  <a:schemeClr val="lt1"/>
                </a:solidFill>
                <a:latin typeface="Oxygen"/>
                <a:ea typeface="Oxygen"/>
                <a:cs typeface="Oxygen"/>
                <a:sym typeface="Oxygen"/>
              </a:rPr>
              <a:t>We are also hosting our first </a:t>
            </a:r>
            <a:r>
              <a:rPr lang="en-US" sz="1200" b="1">
                <a:solidFill>
                  <a:schemeClr val="lt1"/>
                </a:solidFill>
                <a:latin typeface="Oxygen"/>
                <a:ea typeface="Oxygen"/>
                <a:cs typeface="Oxygen"/>
                <a:sym typeface="Oxygen"/>
              </a:rPr>
              <a:t>Colour Run!</a:t>
            </a:r>
            <a:endParaRPr sz="1200" b="1">
              <a:solidFill>
                <a:schemeClr val="lt1"/>
              </a:solidFill>
              <a:latin typeface="Oxygen"/>
              <a:ea typeface="Oxygen"/>
              <a:cs typeface="Oxygen"/>
              <a:sym typeface="Oxygen"/>
            </a:endParaRPr>
          </a:p>
          <a:p>
            <a:pPr marL="0" lvl="0" indent="0" algn="l" rtl="0">
              <a:lnSpc>
                <a:spcPct val="115000"/>
              </a:lnSpc>
              <a:spcBef>
                <a:spcPts val="0"/>
              </a:spcBef>
              <a:spcAft>
                <a:spcPts val="0"/>
              </a:spcAft>
              <a:buNone/>
            </a:pPr>
            <a:r>
              <a:rPr lang="en-US" sz="1200">
                <a:solidFill>
                  <a:schemeClr val="lt1"/>
                </a:solidFill>
                <a:latin typeface="Oxygen"/>
                <a:ea typeface="Oxygen"/>
                <a:cs typeface="Oxygen"/>
                <a:sym typeface="Oxygen"/>
              </a:rPr>
              <a:t>Colour run is a two-kilometre, untimed event. At each station mark, colour runners are doused from head to toe in a different coloured powder.</a:t>
            </a:r>
            <a:endParaRPr sz="1200">
              <a:solidFill>
                <a:schemeClr val="lt1"/>
              </a:solidFill>
              <a:latin typeface="Oxygen"/>
              <a:ea typeface="Oxygen"/>
              <a:cs typeface="Oxygen"/>
              <a:sym typeface="Oxygen"/>
            </a:endParaRPr>
          </a:p>
          <a:p>
            <a:pPr marL="0" lvl="0" indent="0" algn="l" rtl="0">
              <a:lnSpc>
                <a:spcPct val="115000"/>
              </a:lnSpc>
              <a:spcBef>
                <a:spcPts val="0"/>
              </a:spcBef>
              <a:spcAft>
                <a:spcPts val="0"/>
              </a:spcAft>
              <a:buNone/>
            </a:pPr>
            <a:r>
              <a:rPr lang="en-US" sz="1200">
                <a:solidFill>
                  <a:schemeClr val="lt1"/>
                </a:solidFill>
                <a:latin typeface="Oxygen"/>
                <a:ea typeface="Oxygen"/>
                <a:cs typeface="Oxygen"/>
                <a:sym typeface="Oxygen"/>
              </a:rPr>
              <a:t> </a:t>
            </a:r>
            <a:endParaRPr sz="1200">
              <a:solidFill>
                <a:schemeClr val="lt1"/>
              </a:solidFill>
              <a:latin typeface="Oxygen"/>
              <a:ea typeface="Oxygen"/>
              <a:cs typeface="Oxygen"/>
              <a:sym typeface="Oxygen"/>
            </a:endParaRPr>
          </a:p>
          <a:p>
            <a:pPr marL="0" lvl="0" indent="0" algn="l" rtl="0">
              <a:lnSpc>
                <a:spcPct val="115000"/>
              </a:lnSpc>
              <a:spcBef>
                <a:spcPts val="0"/>
              </a:spcBef>
              <a:spcAft>
                <a:spcPts val="0"/>
              </a:spcAft>
              <a:buNone/>
            </a:pPr>
            <a:r>
              <a:rPr lang="en-US" sz="1200">
                <a:solidFill>
                  <a:schemeClr val="lt1"/>
                </a:solidFill>
                <a:latin typeface="Oxygen"/>
                <a:ea typeface="Oxygen"/>
                <a:cs typeface="Oxygen"/>
                <a:sym typeface="Oxygen"/>
              </a:rPr>
              <a:t>Handsworth parents can book now using our events website link below:</a:t>
            </a:r>
            <a:endParaRPr sz="1200">
              <a:solidFill>
                <a:schemeClr val="lt1"/>
              </a:solidFill>
              <a:latin typeface="Oxygen"/>
              <a:ea typeface="Oxygen"/>
              <a:cs typeface="Oxygen"/>
              <a:sym typeface="Oxygen"/>
            </a:endParaRPr>
          </a:p>
          <a:p>
            <a:pPr marL="0" lvl="0" indent="0" algn="l" rtl="0">
              <a:lnSpc>
                <a:spcPct val="115000"/>
              </a:lnSpc>
              <a:spcBef>
                <a:spcPts val="0"/>
              </a:spcBef>
              <a:spcAft>
                <a:spcPts val="0"/>
              </a:spcAft>
              <a:buNone/>
            </a:pPr>
            <a:r>
              <a:rPr lang="en-US" sz="1200">
                <a:solidFill>
                  <a:schemeClr val="lt1"/>
                </a:solidFill>
                <a:latin typeface="Oxygen"/>
                <a:ea typeface="Oxygen"/>
                <a:cs typeface="Oxygen"/>
                <a:sym typeface="Oxygen"/>
              </a:rPr>
              <a:t> </a:t>
            </a:r>
            <a:endParaRPr sz="1200">
              <a:solidFill>
                <a:schemeClr val="lt1"/>
              </a:solidFill>
              <a:latin typeface="Oxygen"/>
              <a:ea typeface="Oxygen"/>
              <a:cs typeface="Oxygen"/>
              <a:sym typeface="Oxygen"/>
            </a:endParaRPr>
          </a:p>
          <a:p>
            <a:pPr marL="0" lvl="0" indent="0" algn="l" rtl="0">
              <a:lnSpc>
                <a:spcPct val="115000"/>
              </a:lnSpc>
              <a:spcBef>
                <a:spcPts val="0"/>
              </a:spcBef>
              <a:spcAft>
                <a:spcPts val="0"/>
              </a:spcAft>
              <a:buNone/>
            </a:pPr>
            <a:r>
              <a:rPr lang="en-US" sz="1200" u="sng">
                <a:solidFill>
                  <a:schemeClr val="lt1"/>
                </a:solidFill>
                <a:latin typeface="Oxygen"/>
                <a:ea typeface="Oxygen"/>
                <a:cs typeface="Oxygen"/>
                <a:sym typeface="Oxygen"/>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https://www.pta-events.co.uk/friendsofhandsworth/</a:t>
            </a:r>
            <a:endParaRPr sz="1200" u="sng">
              <a:solidFill>
                <a:schemeClr val="lt1"/>
              </a:solidFill>
              <a:latin typeface="Oxygen"/>
              <a:ea typeface="Oxygen"/>
              <a:cs typeface="Oxygen"/>
              <a:sym typeface="Oxygen"/>
            </a:endParaRPr>
          </a:p>
          <a:p>
            <a:pPr marL="0" lvl="0" indent="0" algn="l" rtl="0">
              <a:lnSpc>
                <a:spcPct val="115000"/>
              </a:lnSpc>
              <a:spcBef>
                <a:spcPts val="0"/>
              </a:spcBef>
              <a:spcAft>
                <a:spcPts val="0"/>
              </a:spcAft>
              <a:buNone/>
            </a:pPr>
            <a:r>
              <a:rPr lang="en-US" sz="1200">
                <a:solidFill>
                  <a:schemeClr val="lt1"/>
                </a:solidFill>
                <a:latin typeface="Oxygen"/>
                <a:ea typeface="Oxygen"/>
                <a:cs typeface="Oxygen"/>
                <a:sym typeface="Oxygen"/>
              </a:rPr>
              <a:t> </a:t>
            </a:r>
            <a:endParaRPr sz="1200">
              <a:solidFill>
                <a:schemeClr val="lt1"/>
              </a:solidFill>
              <a:latin typeface="Oxygen"/>
              <a:ea typeface="Oxygen"/>
              <a:cs typeface="Oxygen"/>
              <a:sym typeface="Oxygen"/>
            </a:endParaRPr>
          </a:p>
          <a:p>
            <a:pPr marL="0" lvl="0" indent="0" algn="l" rtl="0">
              <a:lnSpc>
                <a:spcPct val="115000"/>
              </a:lnSpc>
              <a:spcBef>
                <a:spcPts val="0"/>
              </a:spcBef>
              <a:spcAft>
                <a:spcPts val="0"/>
              </a:spcAft>
              <a:buNone/>
            </a:pPr>
            <a:r>
              <a:rPr lang="en-US" sz="1200">
                <a:solidFill>
                  <a:schemeClr val="lt1"/>
                </a:solidFill>
                <a:latin typeface="Oxygen"/>
                <a:ea typeface="Oxygen"/>
                <a:cs typeface="Oxygen"/>
                <a:sym typeface="Oxygen"/>
              </a:rPr>
              <a:t>This event is open to the whole community, please get in touch with Naomi on murraynaomi@yahoo.com to book your place.</a:t>
            </a:r>
            <a:endParaRPr sz="1200">
              <a:solidFill>
                <a:schemeClr val="lt1"/>
              </a:solidFill>
              <a:latin typeface="Oxygen"/>
              <a:ea typeface="Oxygen"/>
              <a:cs typeface="Oxygen"/>
              <a:sym typeface="Oxygen"/>
            </a:endParaRPr>
          </a:p>
          <a:p>
            <a:pPr marL="0" lvl="0" indent="0" algn="l" rtl="0">
              <a:lnSpc>
                <a:spcPct val="115000"/>
              </a:lnSpc>
              <a:spcBef>
                <a:spcPts val="0"/>
              </a:spcBef>
              <a:spcAft>
                <a:spcPts val="0"/>
              </a:spcAft>
              <a:buNone/>
            </a:pPr>
            <a:endParaRPr sz="1200">
              <a:solidFill>
                <a:schemeClr val="lt1"/>
              </a:solidFill>
              <a:latin typeface="Oxygen"/>
              <a:ea typeface="Oxygen"/>
              <a:cs typeface="Oxygen"/>
              <a:sym typeface="Oxygen"/>
            </a:endParaRPr>
          </a:p>
          <a:p>
            <a:pPr marL="0" lvl="0" indent="0" algn="l" rtl="0">
              <a:lnSpc>
                <a:spcPct val="115000"/>
              </a:lnSpc>
              <a:spcBef>
                <a:spcPts val="1100"/>
              </a:spcBef>
              <a:spcAft>
                <a:spcPts val="0"/>
              </a:spcAft>
              <a:buNone/>
            </a:pPr>
            <a:r>
              <a:rPr lang="en-US" sz="1200" b="1">
                <a:solidFill>
                  <a:schemeClr val="lt1"/>
                </a:solidFill>
                <a:latin typeface="Oxygen"/>
                <a:ea typeface="Oxygen"/>
                <a:cs typeface="Oxygen"/>
                <a:sym typeface="Oxygen"/>
              </a:rPr>
              <a:t>Match funding</a:t>
            </a:r>
            <a:endParaRPr sz="1200" b="1">
              <a:solidFill>
                <a:schemeClr val="lt1"/>
              </a:solidFill>
              <a:latin typeface="Oxygen"/>
              <a:ea typeface="Oxygen"/>
              <a:cs typeface="Oxygen"/>
              <a:sym typeface="Oxygen"/>
            </a:endParaRPr>
          </a:p>
          <a:p>
            <a:pPr marL="0" lvl="0" indent="0" algn="l" rtl="0">
              <a:lnSpc>
                <a:spcPct val="115000"/>
              </a:lnSpc>
              <a:spcBef>
                <a:spcPts val="1100"/>
              </a:spcBef>
              <a:spcAft>
                <a:spcPts val="0"/>
              </a:spcAft>
              <a:buNone/>
            </a:pPr>
            <a:r>
              <a:rPr lang="en-US" sz="1200">
                <a:solidFill>
                  <a:schemeClr val="lt1"/>
                </a:solidFill>
                <a:latin typeface="Oxygen"/>
                <a:ea typeface="Oxygen"/>
                <a:cs typeface="Oxygen"/>
                <a:sym typeface="Oxygen"/>
              </a:rPr>
              <a:t>Our Summer Picnic is a great opportunity to contact your HR department and request Match Fund Scheme details. This is one of the simplest ways to help us raise extra money for the school. If you need to understand more about how match funding works, please contact us.</a:t>
            </a:r>
            <a:endParaRPr sz="1200">
              <a:solidFill>
                <a:schemeClr val="lt1"/>
              </a:solidFill>
              <a:latin typeface="Oxygen"/>
              <a:ea typeface="Oxygen"/>
              <a:cs typeface="Oxygen"/>
              <a:sym typeface="Oxygen"/>
            </a:endParaRPr>
          </a:p>
          <a:p>
            <a:pPr marL="0" lvl="0" indent="0" algn="l" rtl="0">
              <a:lnSpc>
                <a:spcPct val="115000"/>
              </a:lnSpc>
              <a:spcBef>
                <a:spcPts val="0"/>
              </a:spcBef>
              <a:spcAft>
                <a:spcPts val="0"/>
              </a:spcAft>
              <a:buNone/>
            </a:pPr>
            <a:endParaRPr sz="1200">
              <a:solidFill>
                <a:schemeClr val="lt1"/>
              </a:solidFill>
              <a:latin typeface="Oxygen"/>
              <a:ea typeface="Oxygen"/>
              <a:cs typeface="Oxygen"/>
              <a:sym typeface="Oxygen"/>
            </a:endParaRPr>
          </a:p>
        </p:txBody>
      </p:sp>
      <p:sp>
        <p:nvSpPr>
          <p:cNvPr id="182" name="Google Shape;182;g13a9e1455e8_0_31"/>
          <p:cNvSpPr txBox="1"/>
          <p:nvPr/>
        </p:nvSpPr>
        <p:spPr>
          <a:xfrm>
            <a:off x="152400" y="7960950"/>
            <a:ext cx="3833400" cy="2010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300" b="1">
                <a:solidFill>
                  <a:schemeClr val="lt1"/>
                </a:solidFill>
                <a:latin typeface="Oxygen"/>
                <a:ea typeface="Oxygen"/>
                <a:cs typeface="Oxygen"/>
                <a:sym typeface="Oxygen"/>
              </a:rPr>
              <a:t>Special thanks to HP Radio, who are going to be playing amazing music and live streaming onto their radio station.</a:t>
            </a:r>
            <a:endParaRPr sz="1300" b="1">
              <a:solidFill>
                <a:schemeClr val="lt1"/>
              </a:solidFill>
              <a:latin typeface="Oxygen"/>
              <a:ea typeface="Oxygen"/>
              <a:cs typeface="Oxygen"/>
              <a:sym typeface="Oxygen"/>
            </a:endParaRPr>
          </a:p>
          <a:p>
            <a:pPr marL="0" lvl="0" indent="0" algn="l" rtl="0">
              <a:lnSpc>
                <a:spcPct val="115000"/>
              </a:lnSpc>
              <a:spcBef>
                <a:spcPts val="0"/>
              </a:spcBef>
              <a:spcAft>
                <a:spcPts val="0"/>
              </a:spcAft>
              <a:buNone/>
            </a:pPr>
            <a:r>
              <a:rPr lang="en-US" sz="1300" b="1">
                <a:solidFill>
                  <a:schemeClr val="lt1"/>
                </a:solidFill>
                <a:latin typeface="Oxygen"/>
                <a:ea typeface="Oxygen"/>
                <a:cs typeface="Oxygen"/>
                <a:sym typeface="Oxygen"/>
              </a:rPr>
              <a:t> </a:t>
            </a:r>
            <a:endParaRPr sz="1300" b="1">
              <a:solidFill>
                <a:schemeClr val="lt1"/>
              </a:solidFill>
              <a:latin typeface="Oxygen"/>
              <a:ea typeface="Oxygen"/>
              <a:cs typeface="Oxygen"/>
              <a:sym typeface="Oxygen"/>
            </a:endParaRPr>
          </a:p>
          <a:p>
            <a:pPr marL="0" lvl="0" indent="0" algn="l" rtl="0">
              <a:lnSpc>
                <a:spcPct val="115000"/>
              </a:lnSpc>
              <a:spcBef>
                <a:spcPts val="0"/>
              </a:spcBef>
              <a:spcAft>
                <a:spcPts val="0"/>
              </a:spcAft>
              <a:buNone/>
            </a:pPr>
            <a:r>
              <a:rPr lang="en-US" sz="1300" b="1">
                <a:solidFill>
                  <a:schemeClr val="lt1"/>
                </a:solidFill>
                <a:latin typeface="Oxygen"/>
                <a:ea typeface="Oxygen"/>
                <a:cs typeface="Oxygen"/>
                <a:sym typeface="Oxygen"/>
              </a:rPr>
              <a:t>Huge thank you to McRaes for sponsoring our Summer Picnic and WJ Meade for sponsoring our Colour Run event.</a:t>
            </a:r>
            <a:endParaRPr sz="1300" b="1">
              <a:solidFill>
                <a:schemeClr val="lt1"/>
              </a:solidFill>
              <a:latin typeface="Oxygen"/>
              <a:ea typeface="Oxygen"/>
              <a:cs typeface="Oxygen"/>
              <a:sym typeface="Oxygen"/>
            </a:endParaRPr>
          </a:p>
          <a:p>
            <a:pPr marL="0" lvl="0" indent="0" algn="l" rtl="0">
              <a:lnSpc>
                <a:spcPct val="115000"/>
              </a:lnSpc>
              <a:spcBef>
                <a:spcPts val="0"/>
              </a:spcBef>
              <a:spcAft>
                <a:spcPts val="0"/>
              </a:spcAft>
              <a:buNone/>
            </a:pPr>
            <a:endParaRPr b="1">
              <a:solidFill>
                <a:schemeClr val="lt1"/>
              </a:solidFill>
              <a:latin typeface="Oxygen"/>
              <a:ea typeface="Oxygen"/>
              <a:cs typeface="Oxygen"/>
              <a:sym typeface="Oxygen"/>
            </a:endParaRPr>
          </a:p>
        </p:txBody>
      </p:sp>
      <p:pic>
        <p:nvPicPr>
          <p:cNvPr id="183" name="Google Shape;183;g13a9e1455e8_0_31"/>
          <p:cNvPicPr preferRelativeResize="0"/>
          <p:nvPr/>
        </p:nvPicPr>
        <p:blipFill>
          <a:blip r:embed="rId4">
            <a:alphaModFix/>
          </a:blip>
          <a:stretch>
            <a:fillRect/>
          </a:stretch>
        </p:blipFill>
        <p:spPr>
          <a:xfrm>
            <a:off x="152400" y="211525"/>
            <a:ext cx="7251702" cy="3115966"/>
          </a:xfrm>
          <a:prstGeom prst="rect">
            <a:avLst/>
          </a:prstGeom>
          <a:noFill/>
          <a:ln>
            <a:noFill/>
          </a:ln>
        </p:spPr>
      </p:pic>
      <p:sp>
        <p:nvSpPr>
          <p:cNvPr id="184" name="Google Shape;184;g13a9e1455e8_0_31"/>
          <p:cNvSpPr txBox="1"/>
          <p:nvPr/>
        </p:nvSpPr>
        <p:spPr>
          <a:xfrm>
            <a:off x="273450" y="4090075"/>
            <a:ext cx="3591300" cy="3108300"/>
          </a:xfrm>
          <a:prstGeom prst="rect">
            <a:avLst/>
          </a:prstGeom>
          <a:solidFill>
            <a:schemeClr val="lt1"/>
          </a:solidFill>
          <a:ln>
            <a:noFill/>
          </a:ln>
        </p:spPr>
        <p:txBody>
          <a:bodyPr spcFirstLastPara="1" wrap="square" lIns="91425" tIns="91425" rIns="91425" bIns="91425" anchor="t" anchorCtr="0">
            <a:spAutoFit/>
          </a:bodyPr>
          <a:lstStyle/>
          <a:p>
            <a:pPr marL="0" lvl="0" indent="0" algn="l" rtl="0">
              <a:lnSpc>
                <a:spcPct val="115000"/>
              </a:lnSpc>
              <a:spcBef>
                <a:spcPts val="1100"/>
              </a:spcBef>
              <a:spcAft>
                <a:spcPts val="0"/>
              </a:spcAft>
              <a:buNone/>
            </a:pPr>
            <a:r>
              <a:rPr lang="en-US" sz="1600" b="1">
                <a:solidFill>
                  <a:srgbClr val="007B5F"/>
                </a:solidFill>
                <a:latin typeface="Oxygen"/>
                <a:ea typeface="Oxygen"/>
                <a:cs typeface="Oxygen"/>
                <a:sym typeface="Oxygen"/>
              </a:rPr>
              <a:t>We are very excited about our Friends of Handsworth Summer Picnic which is being held:</a:t>
            </a:r>
            <a:endParaRPr sz="1600" b="1">
              <a:solidFill>
                <a:srgbClr val="007B5F"/>
              </a:solidFill>
              <a:latin typeface="Oxygen"/>
              <a:ea typeface="Oxygen"/>
              <a:cs typeface="Oxygen"/>
              <a:sym typeface="Oxygen"/>
            </a:endParaRPr>
          </a:p>
          <a:p>
            <a:pPr marL="457200" lvl="0" indent="-330200" algn="l" rtl="0">
              <a:lnSpc>
                <a:spcPct val="115000"/>
              </a:lnSpc>
              <a:spcBef>
                <a:spcPts val="1000"/>
              </a:spcBef>
              <a:spcAft>
                <a:spcPts val="0"/>
              </a:spcAft>
              <a:buClr>
                <a:srgbClr val="007B5F"/>
              </a:buClr>
              <a:buSzPts val="1600"/>
              <a:buFont typeface="Calibri"/>
              <a:buChar char="●"/>
            </a:pPr>
            <a:r>
              <a:rPr lang="en-US" sz="1600" b="1">
                <a:solidFill>
                  <a:srgbClr val="007B5F"/>
                </a:solidFill>
                <a:latin typeface="Oxygen"/>
                <a:ea typeface="Oxygen"/>
                <a:cs typeface="Oxygen"/>
                <a:sym typeface="Oxygen"/>
              </a:rPr>
              <a:t>Date: Saturday 2</a:t>
            </a:r>
            <a:r>
              <a:rPr lang="en-US" sz="1600" b="1" baseline="30000">
                <a:solidFill>
                  <a:srgbClr val="007B5F"/>
                </a:solidFill>
                <a:latin typeface="Oxygen"/>
                <a:ea typeface="Oxygen"/>
                <a:cs typeface="Oxygen"/>
                <a:sym typeface="Oxygen"/>
              </a:rPr>
              <a:t>nd</a:t>
            </a:r>
            <a:r>
              <a:rPr lang="en-US" sz="1600" b="1">
                <a:solidFill>
                  <a:srgbClr val="007B5F"/>
                </a:solidFill>
                <a:latin typeface="Oxygen"/>
                <a:ea typeface="Oxygen"/>
                <a:cs typeface="Oxygen"/>
                <a:sym typeface="Oxygen"/>
              </a:rPr>
              <a:t> July</a:t>
            </a:r>
            <a:endParaRPr sz="1600" b="1">
              <a:solidFill>
                <a:srgbClr val="007B5F"/>
              </a:solidFill>
              <a:latin typeface="Oxygen"/>
              <a:ea typeface="Oxygen"/>
              <a:cs typeface="Oxygen"/>
              <a:sym typeface="Oxygen"/>
            </a:endParaRPr>
          </a:p>
          <a:p>
            <a:pPr marL="457200" lvl="0" indent="-330200" algn="l" rtl="0">
              <a:lnSpc>
                <a:spcPct val="115000"/>
              </a:lnSpc>
              <a:spcBef>
                <a:spcPts val="0"/>
              </a:spcBef>
              <a:spcAft>
                <a:spcPts val="0"/>
              </a:spcAft>
              <a:buClr>
                <a:srgbClr val="007B5F"/>
              </a:buClr>
              <a:buSzPts val="1600"/>
              <a:buFont typeface="Calibri"/>
              <a:buChar char="●"/>
            </a:pPr>
            <a:r>
              <a:rPr lang="en-US" sz="1600" b="1">
                <a:solidFill>
                  <a:srgbClr val="007B5F"/>
                </a:solidFill>
                <a:latin typeface="Oxygen"/>
                <a:ea typeface="Oxygen"/>
                <a:cs typeface="Oxygen"/>
                <a:sym typeface="Oxygen"/>
              </a:rPr>
              <a:t>Time: 11am to 5pm</a:t>
            </a:r>
            <a:endParaRPr sz="1600" b="1">
              <a:solidFill>
                <a:srgbClr val="007B5F"/>
              </a:solidFill>
              <a:latin typeface="Oxygen"/>
              <a:ea typeface="Oxygen"/>
              <a:cs typeface="Oxygen"/>
              <a:sym typeface="Oxygen"/>
            </a:endParaRPr>
          </a:p>
          <a:p>
            <a:pPr marL="457200" lvl="0" indent="-330200" algn="l" rtl="0">
              <a:lnSpc>
                <a:spcPct val="115000"/>
              </a:lnSpc>
              <a:spcBef>
                <a:spcPts val="0"/>
              </a:spcBef>
              <a:spcAft>
                <a:spcPts val="0"/>
              </a:spcAft>
              <a:buClr>
                <a:srgbClr val="007B5F"/>
              </a:buClr>
              <a:buSzPts val="1600"/>
              <a:buFont typeface="Oxygen"/>
              <a:buChar char="●"/>
            </a:pPr>
            <a:r>
              <a:rPr lang="en-US" sz="1600" b="1">
                <a:solidFill>
                  <a:srgbClr val="007B5F"/>
                </a:solidFill>
                <a:latin typeface="Oxygen"/>
                <a:ea typeface="Oxygen"/>
                <a:cs typeface="Oxygen"/>
                <a:sym typeface="Oxygen"/>
              </a:rPr>
              <a:t>Colour Run 1pm</a:t>
            </a:r>
            <a:endParaRPr sz="1600" b="1">
              <a:solidFill>
                <a:srgbClr val="007B5F"/>
              </a:solidFill>
              <a:latin typeface="Oxygen"/>
              <a:ea typeface="Oxygen"/>
              <a:cs typeface="Oxygen"/>
              <a:sym typeface="Oxygen"/>
            </a:endParaRPr>
          </a:p>
          <a:p>
            <a:pPr marL="457200" lvl="0" indent="-330200" algn="l" rtl="0">
              <a:lnSpc>
                <a:spcPct val="115000"/>
              </a:lnSpc>
              <a:spcBef>
                <a:spcPts val="0"/>
              </a:spcBef>
              <a:spcAft>
                <a:spcPts val="0"/>
              </a:spcAft>
              <a:buClr>
                <a:srgbClr val="007B5F"/>
              </a:buClr>
              <a:buSzPts val="1600"/>
              <a:buFont typeface="Calibri"/>
              <a:buChar char="●"/>
            </a:pPr>
            <a:r>
              <a:rPr lang="en-US" sz="1600" b="1">
                <a:solidFill>
                  <a:srgbClr val="007B5F"/>
                </a:solidFill>
                <a:latin typeface="Oxygen"/>
                <a:ea typeface="Oxygen"/>
                <a:cs typeface="Oxygen"/>
                <a:sym typeface="Oxygen"/>
              </a:rPr>
              <a:t>Location: Highams Park Secondary School Field (Entrance via Handsworth Primary school)</a:t>
            </a:r>
            <a:endParaRPr sz="1800" b="1">
              <a:solidFill>
                <a:srgbClr val="007B5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B5F"/>
        </a:solidFill>
        <a:effectLst/>
      </p:bgPr>
    </p:bg>
    <p:spTree>
      <p:nvGrpSpPr>
        <p:cNvPr id="1" name="Shape 188"/>
        <p:cNvGrpSpPr/>
        <p:nvPr/>
      </p:nvGrpSpPr>
      <p:grpSpPr>
        <a:xfrm>
          <a:off x="0" y="0"/>
          <a:ext cx="0" cy="0"/>
          <a:chOff x="0" y="0"/>
          <a:chExt cx="0" cy="0"/>
        </a:xfrm>
      </p:grpSpPr>
      <p:sp>
        <p:nvSpPr>
          <p:cNvPr id="189" name="Google Shape;189;g118fded4bb7_0_2"/>
          <p:cNvSpPr txBox="1"/>
          <p:nvPr/>
        </p:nvSpPr>
        <p:spPr>
          <a:xfrm>
            <a:off x="203475" y="354825"/>
            <a:ext cx="4368600" cy="664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1"/>
                </a:solidFill>
                <a:latin typeface="Titan One"/>
                <a:ea typeface="Titan One"/>
                <a:cs typeface="Titan One"/>
                <a:sym typeface="Titan One"/>
              </a:rPr>
              <a:t>What to do when you feel your temper rising</a:t>
            </a:r>
            <a:endParaRPr>
              <a:solidFill>
                <a:schemeClr val="lt1"/>
              </a:solidFill>
              <a:latin typeface="Titan One"/>
              <a:ea typeface="Titan One"/>
              <a:cs typeface="Titan One"/>
              <a:sym typeface="Titan One"/>
            </a:endParaRPr>
          </a:p>
          <a:p>
            <a:pPr marL="0" lvl="0" indent="0" algn="l" rtl="0">
              <a:spcBef>
                <a:spcPts val="0"/>
              </a:spcBef>
              <a:spcAft>
                <a:spcPts val="0"/>
              </a:spcAft>
              <a:buNone/>
            </a:pPr>
            <a:endParaRPr>
              <a:solidFill>
                <a:schemeClr val="lt1"/>
              </a:solidFill>
              <a:latin typeface="Oxygen"/>
              <a:ea typeface="Oxygen"/>
              <a:cs typeface="Oxygen"/>
              <a:sym typeface="Oxygen"/>
            </a:endParaRPr>
          </a:p>
          <a:p>
            <a:pPr marL="0" lvl="0" indent="0" algn="l" rtl="0">
              <a:spcBef>
                <a:spcPts val="0"/>
              </a:spcBef>
              <a:spcAft>
                <a:spcPts val="0"/>
              </a:spcAft>
              <a:buNone/>
            </a:pPr>
            <a:r>
              <a:rPr lang="en-US">
                <a:solidFill>
                  <a:schemeClr val="lt1"/>
                </a:solidFill>
                <a:latin typeface="Oxygen"/>
                <a:ea typeface="Oxygen"/>
                <a:cs typeface="Oxygen"/>
                <a:sym typeface="Oxygen"/>
              </a:rPr>
              <a:t>We all have triggers – our children certainly do and so do we! So what can you do when you feel</a:t>
            </a:r>
            <a:endParaRPr>
              <a:solidFill>
                <a:schemeClr val="lt1"/>
              </a:solidFill>
              <a:latin typeface="Oxygen"/>
              <a:ea typeface="Oxygen"/>
              <a:cs typeface="Oxygen"/>
              <a:sym typeface="Oxygen"/>
            </a:endParaRPr>
          </a:p>
          <a:p>
            <a:pPr marL="0" lvl="0" indent="0" algn="l" rtl="0">
              <a:spcBef>
                <a:spcPts val="0"/>
              </a:spcBef>
              <a:spcAft>
                <a:spcPts val="0"/>
              </a:spcAft>
              <a:buNone/>
            </a:pPr>
            <a:r>
              <a:rPr lang="en-US">
                <a:solidFill>
                  <a:schemeClr val="lt1"/>
                </a:solidFill>
                <a:latin typeface="Oxygen"/>
                <a:ea typeface="Oxygen"/>
                <a:cs typeface="Oxygen"/>
                <a:sym typeface="Oxygen"/>
              </a:rPr>
              <a:t>your temper rising? We often feel the urgent need to DO something, but that is our emergency</a:t>
            </a:r>
            <a:endParaRPr>
              <a:solidFill>
                <a:schemeClr val="lt1"/>
              </a:solidFill>
              <a:latin typeface="Oxygen"/>
              <a:ea typeface="Oxygen"/>
              <a:cs typeface="Oxygen"/>
              <a:sym typeface="Oxygen"/>
            </a:endParaRPr>
          </a:p>
          <a:p>
            <a:pPr marL="0" lvl="0" indent="0" algn="l" rtl="0">
              <a:spcBef>
                <a:spcPts val="0"/>
              </a:spcBef>
              <a:spcAft>
                <a:spcPts val="0"/>
              </a:spcAft>
              <a:buNone/>
            </a:pPr>
            <a:r>
              <a:rPr lang="en-US">
                <a:solidFill>
                  <a:schemeClr val="lt1"/>
                </a:solidFill>
                <a:latin typeface="Oxygen"/>
                <a:ea typeface="Oxygen"/>
                <a:cs typeface="Oxygen"/>
                <a:sym typeface="Oxygen"/>
              </a:rPr>
              <a:t>response system operating. Quite often, however, you do not need to DO anything other than</a:t>
            </a:r>
            <a:endParaRPr>
              <a:solidFill>
                <a:schemeClr val="lt1"/>
              </a:solidFill>
              <a:latin typeface="Oxygen"/>
              <a:ea typeface="Oxygen"/>
              <a:cs typeface="Oxygen"/>
              <a:sym typeface="Oxygen"/>
            </a:endParaRPr>
          </a:p>
          <a:p>
            <a:pPr marL="0" lvl="0" indent="0" algn="l" rtl="0">
              <a:spcBef>
                <a:spcPts val="0"/>
              </a:spcBef>
              <a:spcAft>
                <a:spcPts val="0"/>
              </a:spcAft>
              <a:buNone/>
            </a:pPr>
            <a:r>
              <a:rPr lang="en-US">
                <a:solidFill>
                  <a:schemeClr val="lt1"/>
                </a:solidFill>
                <a:latin typeface="Oxygen"/>
                <a:ea typeface="Oxygen"/>
                <a:cs typeface="Oxygen"/>
                <a:sym typeface="Oxygen"/>
              </a:rPr>
              <a:t>notice what you are feeling, breathe your way through it and restore yourself to calm before you</a:t>
            </a:r>
            <a:endParaRPr>
              <a:solidFill>
                <a:schemeClr val="lt1"/>
              </a:solidFill>
              <a:latin typeface="Oxygen"/>
              <a:ea typeface="Oxygen"/>
              <a:cs typeface="Oxygen"/>
              <a:sym typeface="Oxygen"/>
            </a:endParaRPr>
          </a:p>
          <a:p>
            <a:pPr marL="0" lvl="0" indent="0" algn="l" rtl="0">
              <a:spcBef>
                <a:spcPts val="0"/>
              </a:spcBef>
              <a:spcAft>
                <a:spcPts val="0"/>
              </a:spcAft>
              <a:buNone/>
            </a:pPr>
            <a:r>
              <a:rPr lang="en-US">
                <a:solidFill>
                  <a:schemeClr val="lt1"/>
                </a:solidFill>
                <a:latin typeface="Oxygen"/>
                <a:ea typeface="Oxygen"/>
                <a:cs typeface="Oxygen"/>
                <a:sym typeface="Oxygen"/>
              </a:rPr>
              <a:t>act.</a:t>
            </a:r>
            <a:endParaRPr>
              <a:solidFill>
                <a:schemeClr val="lt1"/>
              </a:solidFill>
              <a:latin typeface="Oxygen"/>
              <a:ea typeface="Oxygen"/>
              <a:cs typeface="Oxygen"/>
              <a:sym typeface="Oxygen"/>
            </a:endParaRPr>
          </a:p>
          <a:p>
            <a:pPr marL="0" lvl="0" indent="0" algn="l" rtl="0">
              <a:spcBef>
                <a:spcPts val="0"/>
              </a:spcBef>
              <a:spcAft>
                <a:spcPts val="0"/>
              </a:spcAft>
              <a:buNone/>
            </a:pPr>
            <a:endParaRPr>
              <a:solidFill>
                <a:schemeClr val="lt1"/>
              </a:solidFill>
              <a:latin typeface="Oxygen"/>
              <a:ea typeface="Oxygen"/>
              <a:cs typeface="Oxygen"/>
              <a:sym typeface="Oxygen"/>
            </a:endParaRPr>
          </a:p>
          <a:p>
            <a:pPr marL="0" lvl="0" indent="0" algn="l" rtl="0">
              <a:spcBef>
                <a:spcPts val="0"/>
              </a:spcBef>
              <a:spcAft>
                <a:spcPts val="0"/>
              </a:spcAft>
              <a:buNone/>
            </a:pPr>
            <a:r>
              <a:rPr lang="en-US" b="1">
                <a:solidFill>
                  <a:schemeClr val="lt1"/>
                </a:solidFill>
                <a:latin typeface="Oxygen"/>
                <a:ea typeface="Oxygen"/>
                <a:cs typeface="Oxygen"/>
                <a:sym typeface="Oxygen"/>
              </a:rPr>
              <a:t>How can parents help?</a:t>
            </a:r>
            <a:endParaRPr b="1">
              <a:solidFill>
                <a:schemeClr val="lt1"/>
              </a:solidFill>
              <a:latin typeface="Oxygen"/>
              <a:ea typeface="Oxygen"/>
              <a:cs typeface="Oxygen"/>
              <a:sym typeface="Oxygen"/>
            </a:endParaRPr>
          </a:p>
          <a:p>
            <a:pPr marL="0" lvl="0" indent="0" algn="l" rtl="0">
              <a:spcBef>
                <a:spcPts val="0"/>
              </a:spcBef>
              <a:spcAft>
                <a:spcPts val="0"/>
              </a:spcAft>
              <a:buNone/>
            </a:pPr>
            <a:r>
              <a:rPr lang="en-US">
                <a:solidFill>
                  <a:schemeClr val="lt1"/>
                </a:solidFill>
                <a:latin typeface="Oxygen"/>
                <a:ea typeface="Oxygen"/>
                <a:cs typeface="Oxygen"/>
                <a:sym typeface="Oxygen"/>
              </a:rPr>
              <a:t>First of all, know your triggers. Notice them, as well as what happens in you when your buttons</a:t>
            </a:r>
            <a:endParaRPr>
              <a:solidFill>
                <a:schemeClr val="lt1"/>
              </a:solidFill>
              <a:latin typeface="Oxygen"/>
              <a:ea typeface="Oxygen"/>
              <a:cs typeface="Oxygen"/>
              <a:sym typeface="Oxygen"/>
            </a:endParaRPr>
          </a:p>
          <a:p>
            <a:pPr marL="0" lvl="0" indent="0" algn="l" rtl="0">
              <a:spcBef>
                <a:spcPts val="0"/>
              </a:spcBef>
              <a:spcAft>
                <a:spcPts val="0"/>
              </a:spcAft>
              <a:buNone/>
            </a:pPr>
            <a:r>
              <a:rPr lang="en-US">
                <a:solidFill>
                  <a:schemeClr val="lt1"/>
                </a:solidFill>
                <a:latin typeface="Oxygen"/>
                <a:ea typeface="Oxygen"/>
                <a:cs typeface="Oxygen"/>
                <a:sym typeface="Oxygen"/>
              </a:rPr>
              <a:t>have been pushed. If you can catch it early, you are more likely to feel you have a choice in your</a:t>
            </a:r>
            <a:endParaRPr>
              <a:solidFill>
                <a:schemeClr val="lt1"/>
              </a:solidFill>
              <a:latin typeface="Oxygen"/>
              <a:ea typeface="Oxygen"/>
              <a:cs typeface="Oxygen"/>
              <a:sym typeface="Oxygen"/>
            </a:endParaRPr>
          </a:p>
          <a:p>
            <a:pPr marL="0" lvl="0" indent="0" algn="l" rtl="0">
              <a:spcBef>
                <a:spcPts val="0"/>
              </a:spcBef>
              <a:spcAft>
                <a:spcPts val="0"/>
              </a:spcAft>
              <a:buNone/>
            </a:pPr>
            <a:r>
              <a:rPr lang="en-US">
                <a:solidFill>
                  <a:schemeClr val="lt1"/>
                </a:solidFill>
                <a:latin typeface="Oxygen"/>
                <a:ea typeface="Oxygen"/>
                <a:cs typeface="Oxygen"/>
                <a:sym typeface="Oxygen"/>
              </a:rPr>
              <a:t>response. If no physical intervention is absolutely required (in a safety situation) just hold still and</a:t>
            </a:r>
            <a:endParaRPr>
              <a:solidFill>
                <a:schemeClr val="lt1"/>
              </a:solidFill>
              <a:latin typeface="Oxygen"/>
              <a:ea typeface="Oxygen"/>
              <a:cs typeface="Oxygen"/>
              <a:sym typeface="Oxygen"/>
            </a:endParaRPr>
          </a:p>
          <a:p>
            <a:pPr marL="0" lvl="0" indent="0" algn="l" rtl="0">
              <a:spcBef>
                <a:spcPts val="0"/>
              </a:spcBef>
              <a:spcAft>
                <a:spcPts val="0"/>
              </a:spcAft>
              <a:buNone/>
            </a:pPr>
            <a:r>
              <a:rPr lang="en-US">
                <a:solidFill>
                  <a:schemeClr val="lt1"/>
                </a:solidFill>
                <a:latin typeface="Oxygen"/>
                <a:ea typeface="Oxygen"/>
                <a:cs typeface="Oxygen"/>
                <a:sym typeface="Oxygen"/>
              </a:rPr>
              <a:t>breathe. Resist taking action for now and work hard to see things from your child’s point of view:</a:t>
            </a:r>
            <a:endParaRPr>
              <a:solidFill>
                <a:schemeClr val="lt1"/>
              </a:solidFill>
              <a:latin typeface="Oxygen"/>
              <a:ea typeface="Oxygen"/>
              <a:cs typeface="Oxygen"/>
              <a:sym typeface="Oxygen"/>
            </a:endParaRPr>
          </a:p>
          <a:p>
            <a:pPr marL="0" lvl="0" indent="0" algn="l" rtl="0">
              <a:spcBef>
                <a:spcPts val="0"/>
              </a:spcBef>
              <a:spcAft>
                <a:spcPts val="0"/>
              </a:spcAft>
              <a:buNone/>
            </a:pPr>
            <a:r>
              <a:rPr lang="en-US">
                <a:solidFill>
                  <a:schemeClr val="lt1"/>
                </a:solidFill>
                <a:latin typeface="Oxygen"/>
                <a:ea typeface="Oxygen"/>
                <a:cs typeface="Oxygen"/>
                <a:sym typeface="Oxygen"/>
              </a:rPr>
              <a:t>what do they need your help with? Finally, always choose love, not fear: set limits but do it with</a:t>
            </a:r>
            <a:endParaRPr>
              <a:solidFill>
                <a:schemeClr val="lt1"/>
              </a:solidFill>
              <a:latin typeface="Oxygen"/>
              <a:ea typeface="Oxygen"/>
              <a:cs typeface="Oxygen"/>
              <a:sym typeface="Oxygen"/>
            </a:endParaRPr>
          </a:p>
          <a:p>
            <a:pPr marL="0" lvl="0" indent="0" algn="l" rtl="0">
              <a:spcBef>
                <a:spcPts val="0"/>
              </a:spcBef>
              <a:spcAft>
                <a:spcPts val="0"/>
              </a:spcAft>
              <a:buNone/>
            </a:pPr>
            <a:r>
              <a:rPr lang="en-US">
                <a:solidFill>
                  <a:schemeClr val="lt1"/>
                </a:solidFill>
                <a:latin typeface="Oxygen"/>
                <a:ea typeface="Oxygen"/>
                <a:cs typeface="Oxygen"/>
                <a:sym typeface="Oxygen"/>
              </a:rPr>
              <a:t>empathy, move into a playful mode and always be ready to offer a hug.</a:t>
            </a:r>
            <a:endParaRPr>
              <a:solidFill>
                <a:schemeClr val="lt1"/>
              </a:solidFill>
              <a:latin typeface="Oxygen"/>
              <a:ea typeface="Oxygen"/>
              <a:cs typeface="Oxygen"/>
              <a:sym typeface="Oxygen"/>
            </a:endParaRPr>
          </a:p>
          <a:p>
            <a:pPr marL="0" lvl="0" indent="0" algn="l" rtl="0">
              <a:spcBef>
                <a:spcPts val="0"/>
              </a:spcBef>
              <a:spcAft>
                <a:spcPts val="0"/>
              </a:spcAft>
              <a:buNone/>
            </a:pPr>
            <a:endParaRPr>
              <a:solidFill>
                <a:schemeClr val="lt1"/>
              </a:solidFill>
              <a:latin typeface="Oxygen"/>
              <a:ea typeface="Oxygen"/>
              <a:cs typeface="Oxygen"/>
              <a:sym typeface="Oxygen"/>
            </a:endParaRPr>
          </a:p>
          <a:p>
            <a:pPr marL="0" lvl="0" indent="0" algn="l" rtl="0">
              <a:spcBef>
                <a:spcPts val="0"/>
              </a:spcBef>
              <a:spcAft>
                <a:spcPts val="0"/>
              </a:spcAft>
              <a:buNone/>
            </a:pPr>
            <a:r>
              <a:rPr lang="en-US">
                <a:solidFill>
                  <a:schemeClr val="lt1"/>
                </a:solidFill>
                <a:latin typeface="Oxygen"/>
                <a:ea typeface="Oxygen"/>
                <a:cs typeface="Oxygen"/>
                <a:sym typeface="Oxygen"/>
              </a:rPr>
              <a:t>Greta</a:t>
            </a:r>
            <a:endParaRPr>
              <a:solidFill>
                <a:schemeClr val="lt1"/>
              </a:solidFill>
              <a:latin typeface="Oxygen"/>
              <a:ea typeface="Oxygen"/>
              <a:cs typeface="Oxygen"/>
              <a:sym typeface="Oxygen"/>
            </a:endParaRPr>
          </a:p>
          <a:p>
            <a:pPr marL="0" lvl="0" indent="0" algn="l" rtl="0">
              <a:spcBef>
                <a:spcPts val="0"/>
              </a:spcBef>
              <a:spcAft>
                <a:spcPts val="0"/>
              </a:spcAft>
              <a:buNone/>
            </a:pPr>
            <a:r>
              <a:rPr lang="en-US">
                <a:solidFill>
                  <a:schemeClr val="lt1"/>
                </a:solidFill>
                <a:latin typeface="Oxygen"/>
                <a:ea typeface="Oxygen"/>
                <a:cs typeface="Oxygen"/>
                <a:sym typeface="Oxygen"/>
              </a:rPr>
              <a:t>Integrative Child Psychotherapist</a:t>
            </a:r>
            <a:endParaRPr>
              <a:solidFill>
                <a:schemeClr val="lt1"/>
              </a:solidFill>
              <a:latin typeface="Oxygen"/>
              <a:ea typeface="Oxygen"/>
              <a:cs typeface="Oxygen"/>
              <a:sym typeface="Oxygen"/>
            </a:endParaRPr>
          </a:p>
          <a:p>
            <a:pPr marL="0" lvl="0" indent="0" algn="l" rtl="0">
              <a:spcBef>
                <a:spcPts val="0"/>
              </a:spcBef>
              <a:spcAft>
                <a:spcPts val="0"/>
              </a:spcAft>
              <a:buNone/>
            </a:pPr>
            <a:r>
              <a:rPr lang="en-US">
                <a:solidFill>
                  <a:schemeClr val="lt1"/>
                </a:solidFill>
                <a:latin typeface="Oxygen"/>
                <a:ea typeface="Oxygen"/>
                <a:cs typeface="Oxygen"/>
                <a:sym typeface="Oxygen"/>
              </a:rPr>
              <a:t>and Parent Consultant </a:t>
            </a:r>
            <a:endParaRPr>
              <a:solidFill>
                <a:schemeClr val="lt1"/>
              </a:solidFill>
              <a:latin typeface="Oxygen"/>
              <a:ea typeface="Oxygen"/>
              <a:cs typeface="Oxygen"/>
              <a:sym typeface="Oxygen"/>
            </a:endParaRPr>
          </a:p>
        </p:txBody>
      </p:sp>
      <p:pic>
        <p:nvPicPr>
          <p:cNvPr id="190" name="Google Shape;190;g118fded4bb7_0_2"/>
          <p:cNvPicPr preferRelativeResize="0"/>
          <p:nvPr/>
        </p:nvPicPr>
        <p:blipFill rotWithShape="1">
          <a:blip r:embed="rId3">
            <a:alphaModFix/>
          </a:blip>
          <a:srcRect l="11653" r="2913"/>
          <a:stretch/>
        </p:blipFill>
        <p:spPr>
          <a:xfrm>
            <a:off x="4420900" y="505925"/>
            <a:ext cx="3135601" cy="3511772"/>
          </a:xfrm>
          <a:prstGeom prst="rect">
            <a:avLst/>
          </a:prstGeom>
          <a:noFill/>
          <a:ln>
            <a:noFill/>
          </a:ln>
        </p:spPr>
      </p:pic>
      <p:sp>
        <p:nvSpPr>
          <p:cNvPr id="191" name="Google Shape;191;g118fded4bb7_0_2"/>
          <p:cNvSpPr txBox="1"/>
          <p:nvPr/>
        </p:nvSpPr>
        <p:spPr>
          <a:xfrm>
            <a:off x="203475" y="7001475"/>
            <a:ext cx="3135600" cy="35094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007B5F"/>
                </a:solidFill>
                <a:latin typeface="Titan One"/>
                <a:ea typeface="Titan One"/>
                <a:cs typeface="Titan One"/>
                <a:sym typeface="Titan One"/>
              </a:rPr>
              <a:t>Please can you use the post box outside the office for letters and envelopes that need </a:t>
            </a:r>
            <a:r>
              <a:rPr lang="en-US" sz="2400">
                <a:solidFill>
                  <a:srgbClr val="007B5F"/>
                </a:solidFill>
                <a:latin typeface="Titan One"/>
                <a:ea typeface="Titan One"/>
                <a:cs typeface="Titan One"/>
                <a:sym typeface="Titan On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to</a:t>
            </a:r>
            <a:r>
              <a:rPr lang="en-US" sz="2400">
                <a:solidFill>
                  <a:srgbClr val="007B5F"/>
                </a:solidFill>
                <a:latin typeface="Titan One"/>
                <a:ea typeface="Titan One"/>
                <a:cs typeface="Titan One"/>
                <a:sym typeface="Titan One"/>
              </a:rPr>
              <a:t> be given to the school office.  Thank you.</a:t>
            </a:r>
            <a:endParaRPr sz="2400">
              <a:solidFill>
                <a:srgbClr val="007B5F"/>
              </a:solidFill>
              <a:latin typeface="Titan One"/>
              <a:ea typeface="Titan One"/>
              <a:cs typeface="Titan One"/>
              <a:sym typeface="Titan One"/>
            </a:endParaRPr>
          </a:p>
        </p:txBody>
      </p:sp>
      <p:pic>
        <p:nvPicPr>
          <p:cNvPr id="192" name="Google Shape;192;g118fded4bb7_0_2"/>
          <p:cNvPicPr preferRelativeResize="0"/>
          <p:nvPr/>
        </p:nvPicPr>
        <p:blipFill rotWithShape="1">
          <a:blip r:embed="rId4">
            <a:alphaModFix/>
          </a:blip>
          <a:srcRect l="5693" r="12972"/>
          <a:stretch/>
        </p:blipFill>
        <p:spPr>
          <a:xfrm>
            <a:off x="3412475" y="7004325"/>
            <a:ext cx="3975050" cy="3257398"/>
          </a:xfrm>
          <a:prstGeom prst="rect">
            <a:avLst/>
          </a:prstGeom>
          <a:noFill/>
          <a:ln>
            <a:noFill/>
          </a:ln>
        </p:spPr>
      </p:pic>
      <p:pic>
        <p:nvPicPr>
          <p:cNvPr id="193" name="Google Shape;193;g118fded4bb7_0_2"/>
          <p:cNvPicPr preferRelativeResize="0"/>
          <p:nvPr/>
        </p:nvPicPr>
        <p:blipFill>
          <a:blip r:embed="rId5">
            <a:alphaModFix/>
          </a:blip>
          <a:stretch>
            <a:fillRect/>
          </a:stretch>
        </p:blipFill>
        <p:spPr>
          <a:xfrm>
            <a:off x="4350500" y="4386399"/>
            <a:ext cx="3053600" cy="2242789"/>
          </a:xfrm>
          <a:prstGeom prst="rect">
            <a:avLst/>
          </a:prstGeom>
          <a:noFill/>
          <a:ln>
            <a:noFill/>
          </a:ln>
        </p:spPr>
      </p:pic>
      <p:sp>
        <p:nvSpPr>
          <p:cNvPr id="194" name="Google Shape;194;g118fded4bb7_0_2"/>
          <p:cNvSpPr txBox="1"/>
          <p:nvPr/>
        </p:nvSpPr>
        <p:spPr>
          <a:xfrm>
            <a:off x="4350450" y="6516050"/>
            <a:ext cx="30537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a:solidFill>
                  <a:schemeClr val="lt1"/>
                </a:solidFill>
                <a:latin typeface="Calibri"/>
                <a:ea typeface="Calibri"/>
                <a:cs typeface="Calibri"/>
                <a:sym typeface="Calibri"/>
              </a:rPr>
              <a:t>www.seedandsew.org/parents</a:t>
            </a:r>
            <a:endParaRPr sz="900">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0DEBB"/>
        </a:solidFill>
        <a:effectLst/>
      </p:bgPr>
    </p:bg>
    <p:spTree>
      <p:nvGrpSpPr>
        <p:cNvPr id="1" name="Shape 198"/>
        <p:cNvGrpSpPr/>
        <p:nvPr/>
      </p:nvGrpSpPr>
      <p:grpSpPr>
        <a:xfrm>
          <a:off x="0" y="0"/>
          <a:ext cx="0" cy="0"/>
          <a:chOff x="0" y="0"/>
          <a:chExt cx="0" cy="0"/>
        </a:xfrm>
      </p:grpSpPr>
      <p:pic>
        <p:nvPicPr>
          <p:cNvPr id="199" name="Google Shape;199;gd209564676_0_0"/>
          <p:cNvPicPr preferRelativeResize="0"/>
          <p:nvPr/>
        </p:nvPicPr>
        <p:blipFill>
          <a:blip r:embed="rId3">
            <a:alphaModFix/>
          </a:blip>
          <a:stretch>
            <a:fillRect/>
          </a:stretch>
        </p:blipFill>
        <p:spPr>
          <a:xfrm>
            <a:off x="359900" y="105325"/>
            <a:ext cx="2848224" cy="3529424"/>
          </a:xfrm>
          <a:prstGeom prst="rect">
            <a:avLst/>
          </a:prstGeom>
          <a:noFill/>
          <a:ln>
            <a:noFill/>
          </a:ln>
        </p:spPr>
      </p:pic>
      <p:sp>
        <p:nvSpPr>
          <p:cNvPr id="200" name="Google Shape;200;gd209564676_0_0"/>
          <p:cNvSpPr txBox="1"/>
          <p:nvPr/>
        </p:nvSpPr>
        <p:spPr>
          <a:xfrm>
            <a:off x="3424175" y="0"/>
            <a:ext cx="41184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64606C"/>
                </a:solidFill>
                <a:latin typeface="Titan One"/>
                <a:ea typeface="Titan One"/>
                <a:cs typeface="Titan One"/>
                <a:sym typeface="Titan One"/>
              </a:rPr>
              <a:t>England kick off the tournament against Austria on 6 July at Old Trafford, with the final at Wembley on 31 July.</a:t>
            </a:r>
            <a:endParaRPr sz="2000">
              <a:latin typeface="Titan One"/>
              <a:ea typeface="Titan One"/>
              <a:cs typeface="Titan One"/>
              <a:sym typeface="Titan One"/>
            </a:endParaRPr>
          </a:p>
        </p:txBody>
      </p:sp>
      <p:pic>
        <p:nvPicPr>
          <p:cNvPr id="201" name="Google Shape;201;gd209564676_0_0"/>
          <p:cNvPicPr preferRelativeResize="0"/>
          <p:nvPr/>
        </p:nvPicPr>
        <p:blipFill>
          <a:blip r:embed="rId4">
            <a:alphaModFix/>
          </a:blip>
          <a:stretch>
            <a:fillRect/>
          </a:stretch>
        </p:blipFill>
        <p:spPr>
          <a:xfrm>
            <a:off x="4032937" y="2031900"/>
            <a:ext cx="2848226" cy="1602848"/>
          </a:xfrm>
          <a:prstGeom prst="rect">
            <a:avLst/>
          </a:prstGeom>
          <a:noFill/>
          <a:ln>
            <a:noFill/>
          </a:ln>
        </p:spPr>
      </p:pic>
      <p:pic>
        <p:nvPicPr>
          <p:cNvPr id="202" name="Google Shape;202;gd209564676_0_0"/>
          <p:cNvPicPr preferRelativeResize="0"/>
          <p:nvPr/>
        </p:nvPicPr>
        <p:blipFill>
          <a:blip r:embed="rId5">
            <a:alphaModFix/>
          </a:blip>
          <a:stretch>
            <a:fillRect/>
          </a:stretch>
        </p:blipFill>
        <p:spPr>
          <a:xfrm>
            <a:off x="128450" y="3750901"/>
            <a:ext cx="7299599" cy="4644224"/>
          </a:xfrm>
          <a:prstGeom prst="rect">
            <a:avLst/>
          </a:prstGeom>
          <a:noFill/>
          <a:ln>
            <a:noFill/>
          </a:ln>
        </p:spPr>
      </p:pic>
      <p:pic>
        <p:nvPicPr>
          <p:cNvPr id="203" name="Google Shape;203;gd209564676_0_0"/>
          <p:cNvPicPr preferRelativeResize="0"/>
          <p:nvPr/>
        </p:nvPicPr>
        <p:blipFill>
          <a:blip r:embed="rId6">
            <a:alphaModFix/>
          </a:blip>
          <a:stretch>
            <a:fillRect/>
          </a:stretch>
        </p:blipFill>
        <p:spPr>
          <a:xfrm>
            <a:off x="327750" y="8511276"/>
            <a:ext cx="1569999" cy="1880492"/>
          </a:xfrm>
          <a:prstGeom prst="rect">
            <a:avLst/>
          </a:prstGeom>
          <a:noFill/>
          <a:ln>
            <a:noFill/>
          </a:ln>
        </p:spPr>
      </p:pic>
      <p:pic>
        <p:nvPicPr>
          <p:cNvPr id="204" name="Google Shape;204;gd209564676_0_0"/>
          <p:cNvPicPr preferRelativeResize="0"/>
          <p:nvPr/>
        </p:nvPicPr>
        <p:blipFill>
          <a:blip r:embed="rId7">
            <a:alphaModFix/>
          </a:blip>
          <a:stretch>
            <a:fillRect/>
          </a:stretch>
        </p:blipFill>
        <p:spPr>
          <a:xfrm>
            <a:off x="2503344" y="8511275"/>
            <a:ext cx="1570005" cy="1880500"/>
          </a:xfrm>
          <a:prstGeom prst="rect">
            <a:avLst/>
          </a:prstGeom>
          <a:noFill/>
          <a:ln>
            <a:noFill/>
          </a:ln>
        </p:spPr>
      </p:pic>
      <p:pic>
        <p:nvPicPr>
          <p:cNvPr id="205" name="Google Shape;205;gd209564676_0_0"/>
          <p:cNvPicPr preferRelativeResize="0"/>
          <p:nvPr/>
        </p:nvPicPr>
        <p:blipFill>
          <a:blip r:embed="rId8">
            <a:alphaModFix/>
          </a:blip>
          <a:stretch>
            <a:fillRect/>
          </a:stretch>
        </p:blipFill>
        <p:spPr>
          <a:xfrm>
            <a:off x="4678936" y="8592565"/>
            <a:ext cx="2549812" cy="1717920"/>
          </a:xfrm>
          <a:prstGeom prst="rect">
            <a:avLst/>
          </a:prstGeom>
          <a:noFill/>
          <a:ln>
            <a:noFill/>
          </a:ln>
        </p:spPr>
      </p:pic>
      <p:sp>
        <p:nvSpPr>
          <p:cNvPr id="206" name="Google Shape;206;gd209564676_0_0"/>
          <p:cNvSpPr txBox="1"/>
          <p:nvPr/>
        </p:nvSpPr>
        <p:spPr>
          <a:xfrm>
            <a:off x="0" y="10310475"/>
            <a:ext cx="7556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latin typeface="Calibri"/>
                <a:ea typeface="Calibri"/>
                <a:cs typeface="Calibri"/>
                <a:sym typeface="Calibri"/>
              </a:rPr>
              <a:t>Parent races at Sports Day!</a:t>
            </a:r>
            <a:endParaRPr>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B5F"/>
        </a:solidFill>
        <a:effectLst/>
      </p:bgPr>
    </p:bg>
    <p:spTree>
      <p:nvGrpSpPr>
        <p:cNvPr id="1" name="Shape 210"/>
        <p:cNvGrpSpPr/>
        <p:nvPr/>
      </p:nvGrpSpPr>
      <p:grpSpPr>
        <a:xfrm>
          <a:off x="0" y="0"/>
          <a:ext cx="0" cy="0"/>
          <a:chOff x="0" y="0"/>
          <a:chExt cx="0" cy="0"/>
        </a:xfrm>
      </p:grpSpPr>
      <p:sp>
        <p:nvSpPr>
          <p:cNvPr id="211" name="Google Shape;211;g11a487fe5c2_0_0"/>
          <p:cNvSpPr txBox="1"/>
          <p:nvPr/>
        </p:nvSpPr>
        <p:spPr>
          <a:xfrm>
            <a:off x="566875" y="489575"/>
            <a:ext cx="3478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212" name="Google Shape;212;g11a487fe5c2_0_0"/>
          <p:cNvPicPr preferRelativeResize="0"/>
          <p:nvPr/>
        </p:nvPicPr>
        <p:blipFill rotWithShape="1">
          <a:blip r:embed="rId3">
            <a:alphaModFix/>
          </a:blip>
          <a:srcRect l="14000" t="10793" r="23440"/>
          <a:stretch/>
        </p:blipFill>
        <p:spPr>
          <a:xfrm>
            <a:off x="180275" y="6576425"/>
            <a:ext cx="4251699" cy="4041226"/>
          </a:xfrm>
          <a:prstGeom prst="rect">
            <a:avLst/>
          </a:prstGeom>
          <a:noFill/>
          <a:ln>
            <a:noFill/>
          </a:ln>
        </p:spPr>
      </p:pic>
      <p:pic>
        <p:nvPicPr>
          <p:cNvPr id="213" name="Google Shape;213;g11a487fe5c2_0_0"/>
          <p:cNvPicPr preferRelativeResize="0"/>
          <p:nvPr/>
        </p:nvPicPr>
        <p:blipFill>
          <a:blip r:embed="rId4">
            <a:alphaModFix/>
          </a:blip>
          <a:stretch>
            <a:fillRect/>
          </a:stretch>
        </p:blipFill>
        <p:spPr>
          <a:xfrm>
            <a:off x="108275" y="306725"/>
            <a:ext cx="4684564" cy="3122274"/>
          </a:xfrm>
          <a:prstGeom prst="rect">
            <a:avLst/>
          </a:prstGeom>
          <a:noFill/>
          <a:ln>
            <a:noFill/>
          </a:ln>
        </p:spPr>
      </p:pic>
      <p:pic>
        <p:nvPicPr>
          <p:cNvPr id="214" name="Google Shape;214;g11a487fe5c2_0_0"/>
          <p:cNvPicPr preferRelativeResize="0"/>
          <p:nvPr/>
        </p:nvPicPr>
        <p:blipFill>
          <a:blip r:embed="rId5">
            <a:alphaModFix/>
          </a:blip>
          <a:stretch>
            <a:fillRect/>
          </a:stretch>
        </p:blipFill>
        <p:spPr>
          <a:xfrm>
            <a:off x="152400" y="3766475"/>
            <a:ext cx="3892977" cy="2594667"/>
          </a:xfrm>
          <a:prstGeom prst="rect">
            <a:avLst/>
          </a:prstGeom>
          <a:noFill/>
          <a:ln>
            <a:noFill/>
          </a:ln>
        </p:spPr>
      </p:pic>
      <p:pic>
        <p:nvPicPr>
          <p:cNvPr id="215" name="Google Shape;215;g11a487fe5c2_0_0"/>
          <p:cNvPicPr preferRelativeResize="0"/>
          <p:nvPr/>
        </p:nvPicPr>
        <p:blipFill>
          <a:blip r:embed="rId6">
            <a:alphaModFix/>
          </a:blip>
          <a:stretch>
            <a:fillRect/>
          </a:stretch>
        </p:blipFill>
        <p:spPr>
          <a:xfrm>
            <a:off x="5230749" y="306725"/>
            <a:ext cx="2173350" cy="3260826"/>
          </a:xfrm>
          <a:prstGeom prst="rect">
            <a:avLst/>
          </a:prstGeom>
          <a:noFill/>
          <a:ln>
            <a:noFill/>
          </a:ln>
        </p:spPr>
      </p:pic>
      <p:pic>
        <p:nvPicPr>
          <p:cNvPr id="216" name="Google Shape;216;g11a487fe5c2_0_0"/>
          <p:cNvPicPr preferRelativeResize="0"/>
          <p:nvPr/>
        </p:nvPicPr>
        <p:blipFill rotWithShape="1">
          <a:blip r:embed="rId7">
            <a:alphaModFix/>
          </a:blip>
          <a:srcRect l="6812"/>
          <a:stretch/>
        </p:blipFill>
        <p:spPr>
          <a:xfrm>
            <a:off x="4178100" y="3849013"/>
            <a:ext cx="3225999" cy="2307399"/>
          </a:xfrm>
          <a:prstGeom prst="rect">
            <a:avLst/>
          </a:prstGeom>
          <a:noFill/>
          <a:ln>
            <a:noFill/>
          </a:ln>
        </p:spPr>
      </p:pic>
      <p:pic>
        <p:nvPicPr>
          <p:cNvPr id="217" name="Google Shape;217;g11a487fe5c2_0_0"/>
          <p:cNvPicPr preferRelativeResize="0"/>
          <p:nvPr/>
        </p:nvPicPr>
        <p:blipFill>
          <a:blip r:embed="rId8">
            <a:alphaModFix/>
          </a:blip>
          <a:stretch>
            <a:fillRect/>
          </a:stretch>
        </p:blipFill>
        <p:spPr>
          <a:xfrm>
            <a:off x="4584374" y="6308812"/>
            <a:ext cx="2819039" cy="422959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0DEBB"/>
        </a:solidFill>
        <a:effectLst/>
      </p:bgPr>
    </p:bg>
    <p:spTree>
      <p:nvGrpSpPr>
        <p:cNvPr id="1" name="Shape 221"/>
        <p:cNvGrpSpPr/>
        <p:nvPr/>
      </p:nvGrpSpPr>
      <p:grpSpPr>
        <a:xfrm>
          <a:off x="0" y="0"/>
          <a:ext cx="0" cy="0"/>
          <a:chOff x="0" y="0"/>
          <a:chExt cx="0" cy="0"/>
        </a:xfrm>
      </p:grpSpPr>
      <p:pic>
        <p:nvPicPr>
          <p:cNvPr id="222" name="Google Shape;222;g1123dd9b7ee_0_0"/>
          <p:cNvPicPr preferRelativeResize="0"/>
          <p:nvPr/>
        </p:nvPicPr>
        <p:blipFill rotWithShape="1">
          <a:blip r:embed="rId3">
            <a:alphaModFix/>
          </a:blip>
          <a:srcRect t="7464" b="14453"/>
          <a:stretch/>
        </p:blipFill>
        <p:spPr>
          <a:xfrm rot="-5400000">
            <a:off x="3739612" y="2994137"/>
            <a:ext cx="3063301" cy="4252400"/>
          </a:xfrm>
          <a:prstGeom prst="rect">
            <a:avLst/>
          </a:prstGeom>
          <a:noFill/>
          <a:ln>
            <a:noFill/>
          </a:ln>
        </p:spPr>
      </p:pic>
      <p:pic>
        <p:nvPicPr>
          <p:cNvPr id="223" name="Google Shape;223;g1123dd9b7ee_0_0"/>
          <p:cNvPicPr preferRelativeResize="0"/>
          <p:nvPr/>
        </p:nvPicPr>
        <p:blipFill>
          <a:blip r:embed="rId4">
            <a:alphaModFix/>
          </a:blip>
          <a:stretch>
            <a:fillRect/>
          </a:stretch>
        </p:blipFill>
        <p:spPr>
          <a:xfrm>
            <a:off x="3138444" y="7229950"/>
            <a:ext cx="4265636" cy="2843077"/>
          </a:xfrm>
          <a:prstGeom prst="rect">
            <a:avLst/>
          </a:prstGeom>
          <a:noFill/>
          <a:ln>
            <a:noFill/>
          </a:ln>
        </p:spPr>
      </p:pic>
      <p:pic>
        <p:nvPicPr>
          <p:cNvPr id="224" name="Google Shape;224;g1123dd9b7ee_0_0"/>
          <p:cNvPicPr preferRelativeResize="0"/>
          <p:nvPr/>
        </p:nvPicPr>
        <p:blipFill>
          <a:blip r:embed="rId5">
            <a:alphaModFix/>
          </a:blip>
          <a:stretch>
            <a:fillRect/>
          </a:stretch>
        </p:blipFill>
        <p:spPr>
          <a:xfrm>
            <a:off x="3138420" y="167649"/>
            <a:ext cx="4265682" cy="2843077"/>
          </a:xfrm>
          <a:prstGeom prst="rect">
            <a:avLst/>
          </a:prstGeom>
          <a:noFill/>
          <a:ln>
            <a:noFill/>
          </a:ln>
        </p:spPr>
      </p:pic>
      <p:sp>
        <p:nvSpPr>
          <p:cNvPr id="225" name="Google Shape;225;g1123dd9b7ee_0_0"/>
          <p:cNvSpPr txBox="1"/>
          <p:nvPr/>
        </p:nvSpPr>
        <p:spPr>
          <a:xfrm>
            <a:off x="117675" y="167650"/>
            <a:ext cx="28977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latin typeface="Oxygen"/>
                <a:ea typeface="Oxygen"/>
                <a:cs typeface="Oxygen"/>
                <a:sym typeface="Oxygen"/>
              </a:rPr>
              <a:t>Thank you once again Ms Davey for the fantastic pictures!  We look forward to sharing more with you soon!</a:t>
            </a:r>
            <a:endParaRPr sz="1600">
              <a:latin typeface="Oxygen"/>
              <a:ea typeface="Oxygen"/>
              <a:cs typeface="Oxygen"/>
              <a:sym typeface="Oxygen"/>
            </a:endParaRPr>
          </a:p>
          <a:p>
            <a:pPr marL="0" lvl="0" indent="0" algn="l" rtl="0">
              <a:spcBef>
                <a:spcPts val="0"/>
              </a:spcBef>
              <a:spcAft>
                <a:spcPts val="0"/>
              </a:spcAft>
              <a:buNone/>
            </a:pPr>
            <a:endParaRPr sz="1600">
              <a:latin typeface="Oxygen"/>
              <a:ea typeface="Oxygen"/>
              <a:cs typeface="Oxygen"/>
              <a:sym typeface="Oxygen"/>
            </a:endParaRPr>
          </a:p>
          <a:p>
            <a:pPr marL="0" lvl="0" indent="0" algn="l" rtl="0">
              <a:spcBef>
                <a:spcPts val="0"/>
              </a:spcBef>
              <a:spcAft>
                <a:spcPts val="0"/>
              </a:spcAft>
              <a:buNone/>
            </a:pPr>
            <a:r>
              <a:rPr lang="en-US" sz="1600">
                <a:latin typeface="Oxygen"/>
                <a:ea typeface="Oxygen"/>
                <a:cs typeface="Oxygen"/>
                <a:sym typeface="Oxygen"/>
              </a:rPr>
              <a:t>Reception loved writing about Sports Day! </a:t>
            </a:r>
            <a:endParaRPr sz="1600">
              <a:latin typeface="Oxygen"/>
              <a:ea typeface="Oxygen"/>
              <a:cs typeface="Oxygen"/>
              <a:sym typeface="Oxygen"/>
            </a:endParaRPr>
          </a:p>
        </p:txBody>
      </p:sp>
      <p:pic>
        <p:nvPicPr>
          <p:cNvPr id="226" name="Google Shape;226;g1123dd9b7ee_0_0"/>
          <p:cNvPicPr preferRelativeResize="0"/>
          <p:nvPr/>
        </p:nvPicPr>
        <p:blipFill>
          <a:blip r:embed="rId6">
            <a:alphaModFix/>
          </a:blip>
          <a:stretch>
            <a:fillRect/>
          </a:stretch>
        </p:blipFill>
        <p:spPr>
          <a:xfrm>
            <a:off x="146725" y="2177626"/>
            <a:ext cx="2839589" cy="4260424"/>
          </a:xfrm>
          <a:prstGeom prst="rect">
            <a:avLst/>
          </a:prstGeom>
          <a:noFill/>
          <a:ln>
            <a:noFill/>
          </a:ln>
        </p:spPr>
      </p:pic>
      <p:pic>
        <p:nvPicPr>
          <p:cNvPr id="227" name="Google Shape;227;g1123dd9b7ee_0_0"/>
          <p:cNvPicPr preferRelativeResize="0"/>
          <p:nvPr/>
        </p:nvPicPr>
        <p:blipFill>
          <a:blip r:embed="rId7">
            <a:alphaModFix/>
          </a:blip>
          <a:stretch>
            <a:fillRect/>
          </a:stretch>
        </p:blipFill>
        <p:spPr>
          <a:xfrm>
            <a:off x="152400" y="6590450"/>
            <a:ext cx="2633058" cy="39505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BE87"/>
        </a:solidFill>
        <a:effectLst/>
      </p:bgPr>
    </p:bg>
    <p:spTree>
      <p:nvGrpSpPr>
        <p:cNvPr id="1" name="Shape 231"/>
        <p:cNvGrpSpPr/>
        <p:nvPr/>
      </p:nvGrpSpPr>
      <p:grpSpPr>
        <a:xfrm>
          <a:off x="0" y="0"/>
          <a:ext cx="0" cy="0"/>
          <a:chOff x="0" y="0"/>
          <a:chExt cx="0" cy="0"/>
        </a:xfrm>
      </p:grpSpPr>
      <p:pic>
        <p:nvPicPr>
          <p:cNvPr id="232" name="Google Shape;232;g13ae2911cf3_0_13"/>
          <p:cNvPicPr preferRelativeResize="0"/>
          <p:nvPr/>
        </p:nvPicPr>
        <p:blipFill>
          <a:blip r:embed="rId3">
            <a:alphaModFix/>
          </a:blip>
          <a:stretch>
            <a:fillRect/>
          </a:stretch>
        </p:blipFill>
        <p:spPr>
          <a:xfrm>
            <a:off x="152400" y="152400"/>
            <a:ext cx="3498250" cy="2331604"/>
          </a:xfrm>
          <a:prstGeom prst="rect">
            <a:avLst/>
          </a:prstGeom>
          <a:noFill/>
          <a:ln>
            <a:noFill/>
          </a:ln>
        </p:spPr>
      </p:pic>
      <p:pic>
        <p:nvPicPr>
          <p:cNvPr id="233" name="Google Shape;233;g13ae2911cf3_0_13"/>
          <p:cNvPicPr preferRelativeResize="0"/>
          <p:nvPr/>
        </p:nvPicPr>
        <p:blipFill>
          <a:blip r:embed="rId4">
            <a:alphaModFix/>
          </a:blip>
          <a:stretch>
            <a:fillRect/>
          </a:stretch>
        </p:blipFill>
        <p:spPr>
          <a:xfrm>
            <a:off x="152400" y="5138088"/>
            <a:ext cx="3601061" cy="5402911"/>
          </a:xfrm>
          <a:prstGeom prst="rect">
            <a:avLst/>
          </a:prstGeom>
          <a:noFill/>
          <a:ln>
            <a:noFill/>
          </a:ln>
        </p:spPr>
      </p:pic>
      <p:pic>
        <p:nvPicPr>
          <p:cNvPr id="234" name="Google Shape;234;g13ae2911cf3_0_13"/>
          <p:cNvPicPr preferRelativeResize="0"/>
          <p:nvPr/>
        </p:nvPicPr>
        <p:blipFill>
          <a:blip r:embed="rId5">
            <a:alphaModFix/>
          </a:blip>
          <a:stretch>
            <a:fillRect/>
          </a:stretch>
        </p:blipFill>
        <p:spPr>
          <a:xfrm>
            <a:off x="3905861" y="5138088"/>
            <a:ext cx="3498240" cy="2331591"/>
          </a:xfrm>
          <a:prstGeom prst="rect">
            <a:avLst/>
          </a:prstGeom>
          <a:noFill/>
          <a:ln>
            <a:noFill/>
          </a:ln>
        </p:spPr>
      </p:pic>
      <p:pic>
        <p:nvPicPr>
          <p:cNvPr id="235" name="Google Shape;235;g13ae2911cf3_0_13"/>
          <p:cNvPicPr preferRelativeResize="0"/>
          <p:nvPr/>
        </p:nvPicPr>
        <p:blipFill>
          <a:blip r:embed="rId6">
            <a:alphaModFix/>
          </a:blip>
          <a:stretch>
            <a:fillRect/>
          </a:stretch>
        </p:blipFill>
        <p:spPr>
          <a:xfrm>
            <a:off x="3905861" y="7622078"/>
            <a:ext cx="3498240" cy="2331591"/>
          </a:xfrm>
          <a:prstGeom prst="rect">
            <a:avLst/>
          </a:prstGeom>
          <a:noFill/>
          <a:ln>
            <a:noFill/>
          </a:ln>
        </p:spPr>
      </p:pic>
      <p:pic>
        <p:nvPicPr>
          <p:cNvPr id="236" name="Google Shape;236;g13ae2911cf3_0_13"/>
          <p:cNvPicPr preferRelativeResize="0"/>
          <p:nvPr/>
        </p:nvPicPr>
        <p:blipFill>
          <a:blip r:embed="rId7">
            <a:alphaModFix/>
          </a:blip>
          <a:stretch>
            <a:fillRect/>
          </a:stretch>
        </p:blipFill>
        <p:spPr>
          <a:xfrm>
            <a:off x="152400" y="2636404"/>
            <a:ext cx="3523927" cy="2348711"/>
          </a:xfrm>
          <a:prstGeom prst="rect">
            <a:avLst/>
          </a:prstGeom>
          <a:noFill/>
          <a:ln>
            <a:noFill/>
          </a:ln>
        </p:spPr>
      </p:pic>
      <p:pic>
        <p:nvPicPr>
          <p:cNvPr id="237" name="Google Shape;237;g13ae2911cf3_0_13"/>
          <p:cNvPicPr preferRelativeResize="0"/>
          <p:nvPr/>
        </p:nvPicPr>
        <p:blipFill>
          <a:blip r:embed="rId8">
            <a:alphaModFix/>
          </a:blip>
          <a:stretch>
            <a:fillRect/>
          </a:stretch>
        </p:blipFill>
        <p:spPr>
          <a:xfrm>
            <a:off x="3803050" y="152400"/>
            <a:ext cx="3497405" cy="2331034"/>
          </a:xfrm>
          <a:prstGeom prst="rect">
            <a:avLst/>
          </a:prstGeom>
          <a:noFill/>
          <a:ln>
            <a:noFill/>
          </a:ln>
        </p:spPr>
      </p:pic>
      <p:pic>
        <p:nvPicPr>
          <p:cNvPr id="238" name="Google Shape;238;g13ae2911cf3_0_13"/>
          <p:cNvPicPr preferRelativeResize="0"/>
          <p:nvPr/>
        </p:nvPicPr>
        <p:blipFill>
          <a:blip r:embed="rId9">
            <a:alphaModFix/>
          </a:blip>
          <a:stretch>
            <a:fillRect/>
          </a:stretch>
        </p:blipFill>
        <p:spPr>
          <a:xfrm>
            <a:off x="3828727" y="2635834"/>
            <a:ext cx="3524782" cy="234928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BE87"/>
        </a:solidFill>
        <a:effectLst/>
      </p:bgPr>
    </p:bg>
    <p:spTree>
      <p:nvGrpSpPr>
        <p:cNvPr id="1" name="Shape 242"/>
        <p:cNvGrpSpPr/>
        <p:nvPr/>
      </p:nvGrpSpPr>
      <p:grpSpPr>
        <a:xfrm>
          <a:off x="0" y="0"/>
          <a:ext cx="0" cy="0"/>
          <a:chOff x="0" y="0"/>
          <a:chExt cx="0" cy="0"/>
        </a:xfrm>
      </p:grpSpPr>
      <p:graphicFrame>
        <p:nvGraphicFramePr>
          <p:cNvPr id="243" name="Google Shape;243;g1257fc16fb5_0_37"/>
          <p:cNvGraphicFramePr/>
          <p:nvPr/>
        </p:nvGraphicFramePr>
        <p:xfrm>
          <a:off x="194150" y="78850"/>
          <a:ext cx="3000000" cy="3000000"/>
        </p:xfrm>
        <a:graphic>
          <a:graphicData uri="http://schemas.openxmlformats.org/drawingml/2006/table">
            <a:tbl>
              <a:tblPr>
                <a:solidFill>
                  <a:srgbClr val="FFFFFF"/>
                </a:solidFill>
                <a:tableStyleId>{2946EB35-AF8F-45E8-9A96-2AC5643558B0}</a:tableStyleId>
              </a:tblPr>
              <a:tblGrid>
                <a:gridCol w="3778250">
                  <a:extLst>
                    <a:ext uri="{9D8B030D-6E8A-4147-A177-3AD203B41FA5}">
                      <a16:colId xmlns:a16="http://schemas.microsoft.com/office/drawing/2014/main" val="20000"/>
                    </a:ext>
                  </a:extLst>
                </a:gridCol>
                <a:gridCol w="3389950">
                  <a:extLst>
                    <a:ext uri="{9D8B030D-6E8A-4147-A177-3AD203B41FA5}">
                      <a16:colId xmlns:a16="http://schemas.microsoft.com/office/drawing/2014/main" val="20001"/>
                    </a:ext>
                  </a:extLst>
                </a:gridCol>
              </a:tblGrid>
              <a:tr h="282975">
                <a:tc>
                  <a:txBody>
                    <a:bodyPr/>
                    <a:lstStyle/>
                    <a:p>
                      <a:pPr marL="0" lvl="0" indent="0" algn="ctr" rtl="0">
                        <a:lnSpc>
                          <a:spcPct val="115000"/>
                        </a:lnSpc>
                        <a:spcBef>
                          <a:spcPts val="0"/>
                        </a:spcBef>
                        <a:spcAft>
                          <a:spcPts val="0"/>
                        </a:spcAft>
                        <a:buNone/>
                      </a:pPr>
                      <a:r>
                        <a:rPr lang="en-US" sz="1100">
                          <a:solidFill>
                            <a:srgbClr val="007B5F"/>
                          </a:solidFill>
                          <a:latin typeface="Titan One"/>
                          <a:ea typeface="Titan One"/>
                          <a:cs typeface="Titan One"/>
                          <a:sym typeface="Titan One"/>
                        </a:rPr>
                        <a:t>Dates</a:t>
                      </a:r>
                      <a:endParaRPr sz="1100">
                        <a:solidFill>
                          <a:srgbClr val="007B5F"/>
                        </a:solidFill>
                        <a:latin typeface="Titan One"/>
                        <a:ea typeface="Titan One"/>
                        <a:cs typeface="Titan One"/>
                        <a:sym typeface="Titan One"/>
                      </a:endParaRPr>
                    </a:p>
                  </a:txBody>
                  <a:tcPr marL="47625" marR="47625" marT="47625" marB="47625">
                    <a:lnL w="9525" cap="flat" cmpd="sng">
                      <a:solidFill>
                        <a:srgbClr val="B0B0B0">
                          <a:alpha val="0"/>
                        </a:srgbClr>
                      </a:solidFill>
                      <a:prstDash val="solid"/>
                      <a:round/>
                      <a:headEnd type="none" w="sm" len="sm"/>
                      <a:tailEnd type="none" w="sm" len="sm"/>
                    </a:lnL>
                    <a:lnR w="9525" cap="flat" cmpd="sng">
                      <a:solidFill>
                        <a:srgbClr val="B0B0B0">
                          <a:alpha val="0"/>
                        </a:srgbClr>
                      </a:solidFill>
                      <a:prstDash val="solid"/>
                      <a:round/>
                      <a:headEnd type="none" w="sm" len="sm"/>
                      <a:tailEnd type="none" w="sm" len="sm"/>
                    </a:lnR>
                    <a:lnT w="9525" cap="flat" cmpd="sng">
                      <a:solidFill>
                        <a:srgbClr val="B0B0B0">
                          <a:alpha val="0"/>
                        </a:srgbClr>
                      </a:solidFill>
                      <a:prstDash val="solid"/>
                      <a:round/>
                      <a:headEnd type="none" w="sm" len="sm"/>
                      <a:tailEnd type="none" w="sm" len="sm"/>
                    </a:lnT>
                    <a:lnB w="9525" cap="flat" cmpd="sng">
                      <a:solidFill>
                        <a:srgbClr val="B0B0B0">
                          <a:alpha val="0"/>
                        </a:srgbClr>
                      </a:solidFill>
                      <a:prstDash val="solid"/>
                      <a:round/>
                      <a:headEnd type="none" w="sm" len="sm"/>
                      <a:tailEnd type="none" w="sm" len="sm"/>
                    </a:lnB>
                    <a:solidFill>
                      <a:srgbClr val="E6E6E6"/>
                    </a:solidFill>
                  </a:tcPr>
                </a:tc>
                <a:tc>
                  <a:txBody>
                    <a:bodyPr/>
                    <a:lstStyle/>
                    <a:p>
                      <a:pPr marL="0" lvl="0" indent="0" algn="ctr" rtl="0">
                        <a:lnSpc>
                          <a:spcPct val="115000"/>
                        </a:lnSpc>
                        <a:spcBef>
                          <a:spcPts val="0"/>
                        </a:spcBef>
                        <a:spcAft>
                          <a:spcPts val="0"/>
                        </a:spcAft>
                        <a:buNone/>
                      </a:pPr>
                      <a:r>
                        <a:rPr lang="en-US" sz="1100">
                          <a:solidFill>
                            <a:srgbClr val="007B5F"/>
                          </a:solidFill>
                          <a:latin typeface="Titan One"/>
                          <a:ea typeface="Titan One"/>
                          <a:cs typeface="Titan One"/>
                          <a:sym typeface="Titan One"/>
                        </a:rPr>
                        <a:t>Events</a:t>
                      </a:r>
                      <a:endParaRPr sz="1100">
                        <a:solidFill>
                          <a:srgbClr val="007B5F"/>
                        </a:solidFill>
                        <a:latin typeface="Titan One"/>
                        <a:ea typeface="Titan One"/>
                        <a:cs typeface="Titan One"/>
                        <a:sym typeface="Titan One"/>
                      </a:endParaRPr>
                    </a:p>
                  </a:txBody>
                  <a:tcPr marL="47625" marR="47625" marT="47625" marB="47625">
                    <a:lnL w="9525" cap="flat" cmpd="sng">
                      <a:solidFill>
                        <a:srgbClr val="B0B0B0">
                          <a:alpha val="0"/>
                        </a:srgbClr>
                      </a:solidFill>
                      <a:prstDash val="solid"/>
                      <a:round/>
                      <a:headEnd type="none" w="sm" len="sm"/>
                      <a:tailEnd type="none" w="sm" len="sm"/>
                    </a:lnL>
                    <a:lnR w="9525" cap="flat" cmpd="sng">
                      <a:solidFill>
                        <a:srgbClr val="B0B0B0">
                          <a:alpha val="0"/>
                        </a:srgbClr>
                      </a:solidFill>
                      <a:prstDash val="solid"/>
                      <a:round/>
                      <a:headEnd type="none" w="sm" len="sm"/>
                      <a:tailEnd type="none" w="sm" len="sm"/>
                    </a:lnR>
                    <a:lnT w="9525" cap="flat" cmpd="sng">
                      <a:solidFill>
                        <a:srgbClr val="B0B0B0">
                          <a:alpha val="0"/>
                        </a:srgbClr>
                      </a:solidFill>
                      <a:prstDash val="solid"/>
                      <a:round/>
                      <a:headEnd type="none" w="sm" len="sm"/>
                      <a:tailEnd type="none" w="sm" len="sm"/>
                    </a:lnT>
                    <a:lnB w="9525" cap="flat" cmpd="sng">
                      <a:solidFill>
                        <a:srgbClr val="B0B0B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0"/>
                  </a:ext>
                </a:extLst>
              </a:tr>
              <a:tr h="340275">
                <a:tc>
                  <a:txBody>
                    <a:bodyPr/>
                    <a:lstStyle/>
                    <a:p>
                      <a:pPr marL="0" lvl="0" indent="0" algn="l" rtl="0">
                        <a:spcBef>
                          <a:spcPts val="0"/>
                        </a:spcBef>
                        <a:spcAft>
                          <a:spcPts val="0"/>
                        </a:spcAft>
                        <a:buNone/>
                      </a:pPr>
                      <a:r>
                        <a:rPr lang="en-US" sz="1100">
                          <a:solidFill>
                            <a:srgbClr val="007B5F"/>
                          </a:solidFill>
                          <a:latin typeface="Oxygen"/>
                          <a:ea typeface="Oxygen"/>
                          <a:cs typeface="Oxygen"/>
                          <a:sym typeface="Oxygen"/>
                        </a:rPr>
                        <a:t>Saturday 2nd July 2022 11am to 5pm</a:t>
                      </a:r>
                      <a:endParaRPr sz="1100">
                        <a:solidFill>
                          <a:srgbClr val="007B5F"/>
                        </a:solidFill>
                        <a:latin typeface="Oxygen"/>
                        <a:ea typeface="Oxygen"/>
                        <a:cs typeface="Oxygen"/>
                        <a:sym typeface="Oxygen"/>
                      </a:endParaRPr>
                    </a:p>
                  </a:txBody>
                  <a:tcPr marL="95250" marR="95250" marT="28575" marB="28575">
                    <a:lnL w="9525" cap="flat" cmpd="sng">
                      <a:solidFill>
                        <a:srgbClr val="B0B0B0">
                          <a:alpha val="0"/>
                        </a:srgbClr>
                      </a:solidFill>
                      <a:prstDash val="solid"/>
                      <a:round/>
                      <a:headEnd type="none" w="sm" len="sm"/>
                      <a:tailEnd type="none" w="sm" len="sm"/>
                    </a:lnL>
                    <a:lnR w="9525" cap="flat" cmpd="sng">
                      <a:solidFill>
                        <a:srgbClr val="B0B0B0">
                          <a:alpha val="0"/>
                        </a:srgbClr>
                      </a:solidFill>
                      <a:prstDash val="solid"/>
                      <a:round/>
                      <a:headEnd type="none" w="sm" len="sm"/>
                      <a:tailEnd type="none" w="sm" len="sm"/>
                    </a:lnR>
                    <a:lnT w="9525" cap="flat" cmpd="sng">
                      <a:solidFill>
                        <a:srgbClr val="B0B0B0">
                          <a:alpha val="0"/>
                        </a:srgbClr>
                      </a:solidFill>
                      <a:prstDash val="solid"/>
                      <a:round/>
                      <a:headEnd type="none" w="sm" len="sm"/>
                      <a:tailEnd type="none" w="sm" len="sm"/>
                    </a:lnT>
                    <a:lnB w="9525" cap="flat" cmpd="sng">
                      <a:solidFill>
                        <a:srgbClr val="B0B0B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007B5F"/>
                          </a:solidFill>
                          <a:latin typeface="Oxygen"/>
                          <a:ea typeface="Oxygen"/>
                          <a:cs typeface="Oxygen"/>
                          <a:sym typeface="Oxygen"/>
                        </a:rPr>
                        <a:t>FOH Summer Picnic</a:t>
                      </a:r>
                      <a:endParaRPr sz="1100">
                        <a:solidFill>
                          <a:srgbClr val="007B5F"/>
                        </a:solidFill>
                        <a:latin typeface="Oxygen"/>
                        <a:ea typeface="Oxygen"/>
                        <a:cs typeface="Oxygen"/>
                        <a:sym typeface="Oxygen"/>
                      </a:endParaRPr>
                    </a:p>
                  </a:txBody>
                  <a:tcPr marL="95250" marR="95250" marT="28575" marB="28575">
                    <a:lnL w="9525" cap="flat" cmpd="sng">
                      <a:solidFill>
                        <a:srgbClr val="B0B0B0">
                          <a:alpha val="0"/>
                        </a:srgbClr>
                      </a:solidFill>
                      <a:prstDash val="solid"/>
                      <a:round/>
                      <a:headEnd type="none" w="sm" len="sm"/>
                      <a:tailEnd type="none" w="sm" len="sm"/>
                    </a:lnL>
                    <a:lnR w="9525" cap="flat" cmpd="sng">
                      <a:solidFill>
                        <a:srgbClr val="B0B0B0">
                          <a:alpha val="0"/>
                        </a:srgbClr>
                      </a:solidFill>
                      <a:prstDash val="solid"/>
                      <a:round/>
                      <a:headEnd type="none" w="sm" len="sm"/>
                      <a:tailEnd type="none" w="sm" len="sm"/>
                    </a:lnR>
                    <a:lnT w="9525" cap="flat" cmpd="sng">
                      <a:solidFill>
                        <a:srgbClr val="B0B0B0">
                          <a:alpha val="0"/>
                        </a:srgbClr>
                      </a:solidFill>
                      <a:prstDash val="solid"/>
                      <a:round/>
                      <a:headEnd type="none" w="sm" len="sm"/>
                      <a:tailEnd type="none" w="sm" len="sm"/>
                    </a:lnT>
                    <a:lnB w="9525" cap="flat" cmpd="sng">
                      <a:solidFill>
                        <a:srgbClr val="B0B0B0">
                          <a:alpha val="0"/>
                        </a:srgbClr>
                      </a:solidFill>
                      <a:prstDash val="solid"/>
                      <a:round/>
                      <a:headEnd type="none" w="sm" len="sm"/>
                      <a:tailEnd type="none" w="sm" len="sm"/>
                    </a:lnB>
                  </a:tcPr>
                </a:tc>
                <a:extLst>
                  <a:ext uri="{0D108BD9-81ED-4DB2-BD59-A6C34878D82A}">
                    <a16:rowId xmlns:a16="http://schemas.microsoft.com/office/drawing/2014/main" val="10001"/>
                  </a:ext>
                </a:extLst>
              </a:tr>
              <a:tr h="340275">
                <a:tc>
                  <a:txBody>
                    <a:bodyPr/>
                    <a:lstStyle/>
                    <a:p>
                      <a:pPr marL="0" lvl="0" indent="0" algn="l" rtl="0">
                        <a:spcBef>
                          <a:spcPts val="0"/>
                        </a:spcBef>
                        <a:spcAft>
                          <a:spcPts val="0"/>
                        </a:spcAft>
                        <a:buNone/>
                      </a:pPr>
                      <a:r>
                        <a:rPr lang="en-US" sz="1100">
                          <a:solidFill>
                            <a:srgbClr val="007B5F"/>
                          </a:solidFill>
                          <a:latin typeface="Oxygen"/>
                          <a:ea typeface="Oxygen"/>
                          <a:cs typeface="Oxygen"/>
                          <a:sym typeface="Oxygen"/>
                        </a:rPr>
                        <a:t>Friday 8th July 2022</a:t>
                      </a:r>
                      <a:endParaRPr sz="1100">
                        <a:solidFill>
                          <a:srgbClr val="007B5F"/>
                        </a:solidFill>
                        <a:latin typeface="Oxygen"/>
                        <a:ea typeface="Oxygen"/>
                        <a:cs typeface="Oxygen"/>
                        <a:sym typeface="Oxygen"/>
                      </a:endParaRPr>
                    </a:p>
                  </a:txBody>
                  <a:tcPr marL="95250" marR="95250" marT="28575" marB="28575">
                    <a:lnL w="9525" cap="flat" cmpd="sng">
                      <a:solidFill>
                        <a:srgbClr val="B0B0B0">
                          <a:alpha val="0"/>
                        </a:srgbClr>
                      </a:solidFill>
                      <a:prstDash val="solid"/>
                      <a:round/>
                      <a:headEnd type="none" w="sm" len="sm"/>
                      <a:tailEnd type="none" w="sm" len="sm"/>
                    </a:lnL>
                    <a:lnR w="9525" cap="flat" cmpd="sng">
                      <a:solidFill>
                        <a:srgbClr val="B0B0B0">
                          <a:alpha val="0"/>
                        </a:srgbClr>
                      </a:solidFill>
                      <a:prstDash val="solid"/>
                      <a:round/>
                      <a:headEnd type="none" w="sm" len="sm"/>
                      <a:tailEnd type="none" w="sm" len="sm"/>
                    </a:lnR>
                    <a:lnT w="9525" cap="flat" cmpd="sng">
                      <a:solidFill>
                        <a:srgbClr val="B0B0B0">
                          <a:alpha val="0"/>
                        </a:srgbClr>
                      </a:solidFill>
                      <a:prstDash val="solid"/>
                      <a:round/>
                      <a:headEnd type="none" w="sm" len="sm"/>
                      <a:tailEnd type="none" w="sm" len="sm"/>
                    </a:lnT>
                    <a:lnB w="9525" cap="flat" cmpd="sng">
                      <a:solidFill>
                        <a:srgbClr val="B0B0B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007B5F"/>
                          </a:solidFill>
                          <a:latin typeface="Oxygen"/>
                          <a:ea typeface="Oxygen"/>
                          <a:cs typeface="Oxygen"/>
                          <a:sym typeface="Oxygen"/>
                        </a:rPr>
                        <a:t>Year 6 Production</a:t>
                      </a:r>
                      <a:endParaRPr sz="1100">
                        <a:solidFill>
                          <a:srgbClr val="007B5F"/>
                        </a:solidFill>
                        <a:latin typeface="Oxygen"/>
                        <a:ea typeface="Oxygen"/>
                        <a:cs typeface="Oxygen"/>
                        <a:sym typeface="Oxygen"/>
                      </a:endParaRPr>
                    </a:p>
                  </a:txBody>
                  <a:tcPr marL="95250" marR="95250" marT="28575" marB="28575">
                    <a:lnL w="9525" cap="flat" cmpd="sng">
                      <a:solidFill>
                        <a:srgbClr val="B0B0B0">
                          <a:alpha val="0"/>
                        </a:srgbClr>
                      </a:solidFill>
                      <a:prstDash val="solid"/>
                      <a:round/>
                      <a:headEnd type="none" w="sm" len="sm"/>
                      <a:tailEnd type="none" w="sm" len="sm"/>
                    </a:lnL>
                    <a:lnR w="9525" cap="flat" cmpd="sng">
                      <a:solidFill>
                        <a:srgbClr val="B0B0B0">
                          <a:alpha val="0"/>
                        </a:srgbClr>
                      </a:solidFill>
                      <a:prstDash val="solid"/>
                      <a:round/>
                      <a:headEnd type="none" w="sm" len="sm"/>
                      <a:tailEnd type="none" w="sm" len="sm"/>
                    </a:lnR>
                    <a:lnT w="9525" cap="flat" cmpd="sng">
                      <a:solidFill>
                        <a:srgbClr val="B0B0B0">
                          <a:alpha val="0"/>
                        </a:srgbClr>
                      </a:solidFill>
                      <a:prstDash val="solid"/>
                      <a:round/>
                      <a:headEnd type="none" w="sm" len="sm"/>
                      <a:tailEnd type="none" w="sm" len="sm"/>
                    </a:lnT>
                    <a:lnB w="9525" cap="flat" cmpd="sng">
                      <a:solidFill>
                        <a:srgbClr val="B0B0B0">
                          <a:alpha val="0"/>
                        </a:srgbClr>
                      </a:solidFill>
                      <a:prstDash val="solid"/>
                      <a:round/>
                      <a:headEnd type="none" w="sm" len="sm"/>
                      <a:tailEnd type="none" w="sm" len="sm"/>
                    </a:lnB>
                  </a:tcPr>
                </a:tc>
                <a:extLst>
                  <a:ext uri="{0D108BD9-81ED-4DB2-BD59-A6C34878D82A}">
                    <a16:rowId xmlns:a16="http://schemas.microsoft.com/office/drawing/2014/main" val="10002"/>
                  </a:ext>
                </a:extLst>
              </a:tr>
              <a:tr h="340275">
                <a:tc>
                  <a:txBody>
                    <a:bodyPr/>
                    <a:lstStyle/>
                    <a:p>
                      <a:pPr marL="0" lvl="0" indent="0" algn="l" rtl="0">
                        <a:spcBef>
                          <a:spcPts val="0"/>
                        </a:spcBef>
                        <a:spcAft>
                          <a:spcPts val="0"/>
                        </a:spcAft>
                        <a:buNone/>
                      </a:pPr>
                      <a:r>
                        <a:rPr lang="en-US" sz="1100">
                          <a:solidFill>
                            <a:srgbClr val="007B5F"/>
                          </a:solidFill>
                          <a:latin typeface="Oxygen"/>
                          <a:ea typeface="Oxygen"/>
                          <a:cs typeface="Oxygen"/>
                          <a:sym typeface="Oxygen"/>
                        </a:rPr>
                        <a:t>Monday 11th July 2022, 2-3pm</a:t>
                      </a:r>
                      <a:endParaRPr sz="1100">
                        <a:solidFill>
                          <a:srgbClr val="007B5F"/>
                        </a:solidFill>
                        <a:latin typeface="Oxygen"/>
                        <a:ea typeface="Oxygen"/>
                        <a:cs typeface="Oxygen"/>
                        <a:sym typeface="Oxygen"/>
                      </a:endParaRPr>
                    </a:p>
                  </a:txBody>
                  <a:tcPr marL="95250" marR="95250" marT="28575" marB="28575">
                    <a:lnL w="9525" cap="flat" cmpd="sng">
                      <a:solidFill>
                        <a:srgbClr val="B0B0B0">
                          <a:alpha val="0"/>
                        </a:srgbClr>
                      </a:solidFill>
                      <a:prstDash val="solid"/>
                      <a:round/>
                      <a:headEnd type="none" w="sm" len="sm"/>
                      <a:tailEnd type="none" w="sm" len="sm"/>
                    </a:lnL>
                    <a:lnR w="9525" cap="flat" cmpd="sng">
                      <a:solidFill>
                        <a:srgbClr val="B0B0B0">
                          <a:alpha val="0"/>
                        </a:srgbClr>
                      </a:solidFill>
                      <a:prstDash val="solid"/>
                      <a:round/>
                      <a:headEnd type="none" w="sm" len="sm"/>
                      <a:tailEnd type="none" w="sm" len="sm"/>
                    </a:lnR>
                    <a:lnT w="9525" cap="flat" cmpd="sng">
                      <a:solidFill>
                        <a:srgbClr val="B0B0B0">
                          <a:alpha val="0"/>
                        </a:srgbClr>
                      </a:solidFill>
                      <a:prstDash val="solid"/>
                      <a:round/>
                      <a:headEnd type="none" w="sm" len="sm"/>
                      <a:tailEnd type="none" w="sm" len="sm"/>
                    </a:lnT>
                    <a:lnB w="9525" cap="flat" cmpd="sng">
                      <a:solidFill>
                        <a:srgbClr val="B0B0B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007B5F"/>
                          </a:solidFill>
                          <a:latin typeface="Oxygen"/>
                          <a:ea typeface="Oxygen"/>
                          <a:cs typeface="Oxygen"/>
                          <a:sym typeface="Oxygen"/>
                        </a:rPr>
                        <a:t>School Nurse Drop in Session</a:t>
                      </a:r>
                      <a:endParaRPr sz="1100">
                        <a:solidFill>
                          <a:srgbClr val="007B5F"/>
                        </a:solidFill>
                        <a:latin typeface="Oxygen"/>
                        <a:ea typeface="Oxygen"/>
                        <a:cs typeface="Oxygen"/>
                        <a:sym typeface="Oxygen"/>
                      </a:endParaRPr>
                    </a:p>
                  </a:txBody>
                  <a:tcPr marL="95250" marR="95250" marT="28575" marB="28575">
                    <a:lnL w="9525" cap="flat" cmpd="sng">
                      <a:solidFill>
                        <a:srgbClr val="B0B0B0">
                          <a:alpha val="0"/>
                        </a:srgbClr>
                      </a:solidFill>
                      <a:prstDash val="solid"/>
                      <a:round/>
                      <a:headEnd type="none" w="sm" len="sm"/>
                      <a:tailEnd type="none" w="sm" len="sm"/>
                    </a:lnL>
                    <a:lnR w="9525" cap="flat" cmpd="sng">
                      <a:solidFill>
                        <a:srgbClr val="B0B0B0">
                          <a:alpha val="0"/>
                        </a:srgbClr>
                      </a:solidFill>
                      <a:prstDash val="solid"/>
                      <a:round/>
                      <a:headEnd type="none" w="sm" len="sm"/>
                      <a:tailEnd type="none" w="sm" len="sm"/>
                    </a:lnR>
                    <a:lnT w="9525" cap="flat" cmpd="sng">
                      <a:solidFill>
                        <a:srgbClr val="B0B0B0">
                          <a:alpha val="0"/>
                        </a:srgbClr>
                      </a:solidFill>
                      <a:prstDash val="solid"/>
                      <a:round/>
                      <a:headEnd type="none" w="sm" len="sm"/>
                      <a:tailEnd type="none" w="sm" len="sm"/>
                    </a:lnT>
                    <a:lnB w="9525" cap="flat" cmpd="sng">
                      <a:solidFill>
                        <a:srgbClr val="B0B0B0">
                          <a:alpha val="0"/>
                        </a:srgbClr>
                      </a:solidFill>
                      <a:prstDash val="solid"/>
                      <a:round/>
                      <a:headEnd type="none" w="sm" len="sm"/>
                      <a:tailEnd type="none" w="sm" len="sm"/>
                    </a:lnB>
                  </a:tcPr>
                </a:tc>
                <a:extLst>
                  <a:ext uri="{0D108BD9-81ED-4DB2-BD59-A6C34878D82A}">
                    <a16:rowId xmlns:a16="http://schemas.microsoft.com/office/drawing/2014/main" val="10003"/>
                  </a:ext>
                </a:extLst>
              </a:tr>
              <a:tr h="340275">
                <a:tc>
                  <a:txBody>
                    <a:bodyPr/>
                    <a:lstStyle/>
                    <a:p>
                      <a:pPr marL="0" lvl="0" indent="0" algn="l" rtl="0">
                        <a:spcBef>
                          <a:spcPts val="0"/>
                        </a:spcBef>
                        <a:spcAft>
                          <a:spcPts val="0"/>
                        </a:spcAft>
                        <a:buNone/>
                      </a:pPr>
                      <a:r>
                        <a:rPr lang="en-US" sz="1100">
                          <a:solidFill>
                            <a:srgbClr val="007B5F"/>
                          </a:solidFill>
                          <a:latin typeface="Oxygen"/>
                          <a:ea typeface="Oxygen"/>
                          <a:cs typeface="Oxygen"/>
                          <a:sym typeface="Oxygen"/>
                        </a:rPr>
                        <a:t>Wednesday 13th July, 3.45-5pm</a:t>
                      </a:r>
                      <a:endParaRPr sz="1100">
                        <a:solidFill>
                          <a:srgbClr val="007B5F"/>
                        </a:solidFill>
                        <a:latin typeface="Oxygen"/>
                        <a:ea typeface="Oxygen"/>
                        <a:cs typeface="Oxygen"/>
                        <a:sym typeface="Oxygen"/>
                      </a:endParaRPr>
                    </a:p>
                  </a:txBody>
                  <a:tcPr marL="95250" marR="95250" marT="28575" marB="28575">
                    <a:lnL w="9525" cap="flat" cmpd="sng">
                      <a:solidFill>
                        <a:srgbClr val="B0B0B0">
                          <a:alpha val="0"/>
                        </a:srgbClr>
                      </a:solidFill>
                      <a:prstDash val="solid"/>
                      <a:round/>
                      <a:headEnd type="none" w="sm" len="sm"/>
                      <a:tailEnd type="none" w="sm" len="sm"/>
                    </a:lnL>
                    <a:lnR w="9525" cap="flat" cmpd="sng">
                      <a:solidFill>
                        <a:srgbClr val="B0B0B0">
                          <a:alpha val="0"/>
                        </a:srgbClr>
                      </a:solidFill>
                      <a:prstDash val="solid"/>
                      <a:round/>
                      <a:headEnd type="none" w="sm" len="sm"/>
                      <a:tailEnd type="none" w="sm" len="sm"/>
                    </a:lnR>
                    <a:lnT w="9525" cap="flat" cmpd="sng">
                      <a:solidFill>
                        <a:srgbClr val="B0B0B0">
                          <a:alpha val="0"/>
                        </a:srgbClr>
                      </a:solidFill>
                      <a:prstDash val="solid"/>
                      <a:round/>
                      <a:headEnd type="none" w="sm" len="sm"/>
                      <a:tailEnd type="none" w="sm" len="sm"/>
                    </a:lnT>
                    <a:lnB w="9525" cap="flat" cmpd="sng">
                      <a:solidFill>
                        <a:srgbClr val="B0B0B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007B5F"/>
                          </a:solidFill>
                          <a:latin typeface="Oxygen"/>
                          <a:ea typeface="Oxygen"/>
                          <a:cs typeface="Oxygen"/>
                          <a:sym typeface="Oxygen"/>
                        </a:rPr>
                        <a:t>Open Classroom</a:t>
                      </a:r>
                      <a:endParaRPr sz="1100">
                        <a:solidFill>
                          <a:srgbClr val="007B5F"/>
                        </a:solidFill>
                        <a:latin typeface="Oxygen"/>
                        <a:ea typeface="Oxygen"/>
                        <a:cs typeface="Oxygen"/>
                        <a:sym typeface="Oxygen"/>
                      </a:endParaRPr>
                    </a:p>
                  </a:txBody>
                  <a:tcPr marL="95250" marR="95250" marT="28575" marB="28575">
                    <a:lnL w="9525" cap="flat" cmpd="sng">
                      <a:solidFill>
                        <a:srgbClr val="B0B0B0">
                          <a:alpha val="0"/>
                        </a:srgbClr>
                      </a:solidFill>
                      <a:prstDash val="solid"/>
                      <a:round/>
                      <a:headEnd type="none" w="sm" len="sm"/>
                      <a:tailEnd type="none" w="sm" len="sm"/>
                    </a:lnL>
                    <a:lnR w="9525" cap="flat" cmpd="sng">
                      <a:solidFill>
                        <a:srgbClr val="B0B0B0">
                          <a:alpha val="0"/>
                        </a:srgbClr>
                      </a:solidFill>
                      <a:prstDash val="solid"/>
                      <a:round/>
                      <a:headEnd type="none" w="sm" len="sm"/>
                      <a:tailEnd type="none" w="sm" len="sm"/>
                    </a:lnR>
                    <a:lnT w="9525" cap="flat" cmpd="sng">
                      <a:solidFill>
                        <a:srgbClr val="B0B0B0">
                          <a:alpha val="0"/>
                        </a:srgbClr>
                      </a:solidFill>
                      <a:prstDash val="solid"/>
                      <a:round/>
                      <a:headEnd type="none" w="sm" len="sm"/>
                      <a:tailEnd type="none" w="sm" len="sm"/>
                    </a:lnT>
                    <a:lnB w="9525" cap="flat" cmpd="sng">
                      <a:solidFill>
                        <a:srgbClr val="B0B0B0">
                          <a:alpha val="0"/>
                        </a:srgbClr>
                      </a:solidFill>
                      <a:prstDash val="solid"/>
                      <a:round/>
                      <a:headEnd type="none" w="sm" len="sm"/>
                      <a:tailEnd type="none" w="sm" len="sm"/>
                    </a:lnB>
                  </a:tcPr>
                </a:tc>
                <a:extLst>
                  <a:ext uri="{0D108BD9-81ED-4DB2-BD59-A6C34878D82A}">
                    <a16:rowId xmlns:a16="http://schemas.microsoft.com/office/drawing/2014/main" val="10004"/>
                  </a:ext>
                </a:extLst>
              </a:tr>
              <a:tr h="369700">
                <a:tc>
                  <a:txBody>
                    <a:bodyPr/>
                    <a:lstStyle/>
                    <a:p>
                      <a:pPr marL="0" lvl="0" indent="0" algn="l" rtl="0">
                        <a:spcBef>
                          <a:spcPts val="0"/>
                        </a:spcBef>
                        <a:spcAft>
                          <a:spcPts val="0"/>
                        </a:spcAft>
                        <a:buNone/>
                      </a:pPr>
                      <a:r>
                        <a:rPr lang="en-US" sz="1100">
                          <a:solidFill>
                            <a:srgbClr val="007B5F"/>
                          </a:solidFill>
                          <a:latin typeface="Oxygen"/>
                          <a:ea typeface="Oxygen"/>
                          <a:cs typeface="Oxygen"/>
                          <a:sym typeface="Oxygen"/>
                        </a:rPr>
                        <a:t>Friday 15th July 2022</a:t>
                      </a:r>
                      <a:endParaRPr sz="1100">
                        <a:solidFill>
                          <a:srgbClr val="007B5F"/>
                        </a:solidFill>
                        <a:latin typeface="Oxygen"/>
                        <a:ea typeface="Oxygen"/>
                        <a:cs typeface="Oxygen"/>
                        <a:sym typeface="Oxygen"/>
                      </a:endParaRPr>
                    </a:p>
                  </a:txBody>
                  <a:tcPr marL="95250" marR="95250" marT="28575" marB="28575">
                    <a:lnL w="9525" cap="flat" cmpd="sng">
                      <a:solidFill>
                        <a:srgbClr val="B0B0B0">
                          <a:alpha val="0"/>
                        </a:srgbClr>
                      </a:solidFill>
                      <a:prstDash val="solid"/>
                      <a:round/>
                      <a:headEnd type="none" w="sm" len="sm"/>
                      <a:tailEnd type="none" w="sm" len="sm"/>
                    </a:lnL>
                    <a:lnR w="9525" cap="flat" cmpd="sng">
                      <a:solidFill>
                        <a:srgbClr val="B0B0B0">
                          <a:alpha val="0"/>
                        </a:srgbClr>
                      </a:solidFill>
                      <a:prstDash val="solid"/>
                      <a:round/>
                      <a:headEnd type="none" w="sm" len="sm"/>
                      <a:tailEnd type="none" w="sm" len="sm"/>
                    </a:lnR>
                    <a:lnT w="9525" cap="flat" cmpd="sng">
                      <a:solidFill>
                        <a:srgbClr val="B0B0B0">
                          <a:alpha val="0"/>
                        </a:srgbClr>
                      </a:solidFill>
                      <a:prstDash val="solid"/>
                      <a:round/>
                      <a:headEnd type="none" w="sm" len="sm"/>
                      <a:tailEnd type="none" w="sm" len="sm"/>
                    </a:lnT>
                    <a:lnB w="9525" cap="flat" cmpd="sng">
                      <a:solidFill>
                        <a:srgbClr val="B0B0B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007B5F"/>
                          </a:solidFill>
                          <a:latin typeface="Oxygen"/>
                          <a:ea typeface="Oxygen"/>
                          <a:cs typeface="Oxygen"/>
                          <a:sym typeface="Oxygen"/>
                        </a:rPr>
                        <a:t>Bank holiday - Queen's Platinum Jubilee</a:t>
                      </a:r>
                      <a:endParaRPr sz="1100">
                        <a:solidFill>
                          <a:srgbClr val="007B5F"/>
                        </a:solidFill>
                        <a:latin typeface="Oxygen"/>
                        <a:ea typeface="Oxygen"/>
                        <a:cs typeface="Oxygen"/>
                        <a:sym typeface="Oxygen"/>
                      </a:endParaRPr>
                    </a:p>
                  </a:txBody>
                  <a:tcPr marL="95250" marR="95250" marT="28575" marB="28575">
                    <a:lnL w="9525" cap="flat" cmpd="sng">
                      <a:solidFill>
                        <a:srgbClr val="B0B0B0">
                          <a:alpha val="0"/>
                        </a:srgbClr>
                      </a:solidFill>
                      <a:prstDash val="solid"/>
                      <a:round/>
                      <a:headEnd type="none" w="sm" len="sm"/>
                      <a:tailEnd type="none" w="sm" len="sm"/>
                    </a:lnL>
                    <a:lnR w="9525" cap="flat" cmpd="sng">
                      <a:solidFill>
                        <a:srgbClr val="B0B0B0">
                          <a:alpha val="0"/>
                        </a:srgbClr>
                      </a:solidFill>
                      <a:prstDash val="solid"/>
                      <a:round/>
                      <a:headEnd type="none" w="sm" len="sm"/>
                      <a:tailEnd type="none" w="sm" len="sm"/>
                    </a:lnR>
                    <a:lnT w="9525" cap="flat" cmpd="sng">
                      <a:solidFill>
                        <a:srgbClr val="B0B0B0">
                          <a:alpha val="0"/>
                        </a:srgbClr>
                      </a:solidFill>
                      <a:prstDash val="solid"/>
                      <a:round/>
                      <a:headEnd type="none" w="sm" len="sm"/>
                      <a:tailEnd type="none" w="sm" len="sm"/>
                    </a:lnT>
                    <a:lnB w="9525" cap="flat" cmpd="sng">
                      <a:solidFill>
                        <a:srgbClr val="B0B0B0">
                          <a:alpha val="0"/>
                        </a:srgbClr>
                      </a:solidFill>
                      <a:prstDash val="solid"/>
                      <a:round/>
                      <a:headEnd type="none" w="sm" len="sm"/>
                      <a:tailEnd type="none" w="sm" len="sm"/>
                    </a:lnB>
                  </a:tcPr>
                </a:tc>
                <a:extLst>
                  <a:ext uri="{0D108BD9-81ED-4DB2-BD59-A6C34878D82A}">
                    <a16:rowId xmlns:a16="http://schemas.microsoft.com/office/drawing/2014/main" val="10005"/>
                  </a:ext>
                </a:extLst>
              </a:tr>
              <a:tr h="340275">
                <a:tc>
                  <a:txBody>
                    <a:bodyPr/>
                    <a:lstStyle/>
                    <a:p>
                      <a:pPr marL="0" lvl="0" indent="0" algn="l" rtl="0">
                        <a:spcBef>
                          <a:spcPts val="0"/>
                        </a:spcBef>
                        <a:spcAft>
                          <a:spcPts val="0"/>
                        </a:spcAft>
                        <a:buNone/>
                      </a:pPr>
                      <a:r>
                        <a:rPr lang="en-US" sz="1100">
                          <a:solidFill>
                            <a:srgbClr val="007B5F"/>
                          </a:solidFill>
                          <a:latin typeface="Oxygen"/>
                          <a:ea typeface="Oxygen"/>
                          <a:cs typeface="Oxygen"/>
                          <a:sym typeface="Oxygen"/>
                        </a:rPr>
                        <a:t>Thursday 21st July 2022 6pm</a:t>
                      </a:r>
                      <a:endParaRPr sz="1100">
                        <a:solidFill>
                          <a:srgbClr val="007B5F"/>
                        </a:solidFill>
                        <a:latin typeface="Oxygen"/>
                        <a:ea typeface="Oxygen"/>
                        <a:cs typeface="Oxygen"/>
                        <a:sym typeface="Oxygen"/>
                      </a:endParaRPr>
                    </a:p>
                  </a:txBody>
                  <a:tcPr marL="95250" marR="95250" marT="28575" marB="28575">
                    <a:lnL w="9525" cap="flat" cmpd="sng">
                      <a:solidFill>
                        <a:srgbClr val="B0B0B0">
                          <a:alpha val="0"/>
                        </a:srgbClr>
                      </a:solidFill>
                      <a:prstDash val="solid"/>
                      <a:round/>
                      <a:headEnd type="none" w="sm" len="sm"/>
                      <a:tailEnd type="none" w="sm" len="sm"/>
                    </a:lnL>
                    <a:lnR w="9525" cap="flat" cmpd="sng">
                      <a:solidFill>
                        <a:srgbClr val="B0B0B0">
                          <a:alpha val="0"/>
                        </a:srgbClr>
                      </a:solidFill>
                      <a:prstDash val="solid"/>
                      <a:round/>
                      <a:headEnd type="none" w="sm" len="sm"/>
                      <a:tailEnd type="none" w="sm" len="sm"/>
                    </a:lnR>
                    <a:lnT w="9525" cap="flat" cmpd="sng">
                      <a:solidFill>
                        <a:srgbClr val="B0B0B0">
                          <a:alpha val="0"/>
                        </a:srgbClr>
                      </a:solidFill>
                      <a:prstDash val="solid"/>
                      <a:round/>
                      <a:headEnd type="none" w="sm" len="sm"/>
                      <a:tailEnd type="none" w="sm" len="sm"/>
                    </a:lnT>
                    <a:lnB w="9525" cap="flat" cmpd="sng">
                      <a:solidFill>
                        <a:srgbClr val="B0B0B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007B5F"/>
                          </a:solidFill>
                          <a:latin typeface="Oxygen"/>
                          <a:ea typeface="Oxygen"/>
                          <a:cs typeface="Oxygen"/>
                          <a:sym typeface="Oxygen"/>
                        </a:rPr>
                        <a:t>Year 6 Graduation</a:t>
                      </a:r>
                      <a:endParaRPr sz="1100">
                        <a:solidFill>
                          <a:srgbClr val="007B5F"/>
                        </a:solidFill>
                        <a:latin typeface="Oxygen"/>
                        <a:ea typeface="Oxygen"/>
                        <a:cs typeface="Oxygen"/>
                        <a:sym typeface="Oxygen"/>
                      </a:endParaRPr>
                    </a:p>
                  </a:txBody>
                  <a:tcPr marL="95250" marR="95250" marT="28575" marB="28575">
                    <a:lnL w="9525" cap="flat" cmpd="sng">
                      <a:solidFill>
                        <a:srgbClr val="B0B0B0">
                          <a:alpha val="0"/>
                        </a:srgbClr>
                      </a:solidFill>
                      <a:prstDash val="solid"/>
                      <a:round/>
                      <a:headEnd type="none" w="sm" len="sm"/>
                      <a:tailEnd type="none" w="sm" len="sm"/>
                    </a:lnL>
                    <a:lnR w="9525" cap="flat" cmpd="sng">
                      <a:solidFill>
                        <a:srgbClr val="B0B0B0">
                          <a:alpha val="0"/>
                        </a:srgbClr>
                      </a:solidFill>
                      <a:prstDash val="solid"/>
                      <a:round/>
                      <a:headEnd type="none" w="sm" len="sm"/>
                      <a:tailEnd type="none" w="sm" len="sm"/>
                    </a:lnR>
                    <a:lnT w="9525" cap="flat" cmpd="sng">
                      <a:solidFill>
                        <a:srgbClr val="B0B0B0">
                          <a:alpha val="0"/>
                        </a:srgbClr>
                      </a:solidFill>
                      <a:prstDash val="solid"/>
                      <a:round/>
                      <a:headEnd type="none" w="sm" len="sm"/>
                      <a:tailEnd type="none" w="sm" len="sm"/>
                    </a:lnT>
                    <a:lnB w="9525" cap="flat" cmpd="sng">
                      <a:solidFill>
                        <a:srgbClr val="B0B0B0">
                          <a:alpha val="0"/>
                        </a:srgbClr>
                      </a:solidFill>
                      <a:prstDash val="solid"/>
                      <a:round/>
                      <a:headEnd type="none" w="sm" len="sm"/>
                      <a:tailEnd type="none" w="sm" len="sm"/>
                    </a:lnB>
                  </a:tcPr>
                </a:tc>
                <a:extLst>
                  <a:ext uri="{0D108BD9-81ED-4DB2-BD59-A6C34878D82A}">
                    <a16:rowId xmlns:a16="http://schemas.microsoft.com/office/drawing/2014/main" val="10006"/>
                  </a:ext>
                </a:extLst>
              </a:tr>
              <a:tr h="340275">
                <a:tc>
                  <a:txBody>
                    <a:bodyPr/>
                    <a:lstStyle/>
                    <a:p>
                      <a:pPr marL="0" lvl="0" indent="0" algn="l" rtl="0">
                        <a:spcBef>
                          <a:spcPts val="0"/>
                        </a:spcBef>
                        <a:spcAft>
                          <a:spcPts val="0"/>
                        </a:spcAft>
                        <a:buNone/>
                      </a:pPr>
                      <a:r>
                        <a:rPr lang="en-US" sz="1100" b="1">
                          <a:solidFill>
                            <a:srgbClr val="007B5F"/>
                          </a:solidFill>
                          <a:latin typeface="Oxygen"/>
                          <a:ea typeface="Oxygen"/>
                          <a:cs typeface="Oxygen"/>
                          <a:sym typeface="Oxygen"/>
                        </a:rPr>
                        <a:t>Friday 22nd July 2022 2.30pm</a:t>
                      </a:r>
                      <a:endParaRPr sz="1100" b="1">
                        <a:solidFill>
                          <a:srgbClr val="007B5F"/>
                        </a:solidFill>
                        <a:latin typeface="Oxygen"/>
                        <a:ea typeface="Oxygen"/>
                        <a:cs typeface="Oxygen"/>
                        <a:sym typeface="Oxygen"/>
                      </a:endParaRPr>
                    </a:p>
                  </a:txBody>
                  <a:tcPr marL="95250" marR="95250" marT="28575" marB="28575">
                    <a:lnL w="9525" cap="flat" cmpd="sng">
                      <a:solidFill>
                        <a:srgbClr val="B0B0B0">
                          <a:alpha val="0"/>
                        </a:srgbClr>
                      </a:solidFill>
                      <a:prstDash val="solid"/>
                      <a:round/>
                      <a:headEnd type="none" w="sm" len="sm"/>
                      <a:tailEnd type="none" w="sm" len="sm"/>
                    </a:lnL>
                    <a:lnR w="9525" cap="flat" cmpd="sng">
                      <a:solidFill>
                        <a:srgbClr val="B0B0B0">
                          <a:alpha val="0"/>
                        </a:srgbClr>
                      </a:solidFill>
                      <a:prstDash val="solid"/>
                      <a:round/>
                      <a:headEnd type="none" w="sm" len="sm"/>
                      <a:tailEnd type="none" w="sm" len="sm"/>
                    </a:lnR>
                    <a:lnT w="9525" cap="flat" cmpd="sng">
                      <a:solidFill>
                        <a:srgbClr val="B0B0B0">
                          <a:alpha val="0"/>
                        </a:srgbClr>
                      </a:solidFill>
                      <a:prstDash val="solid"/>
                      <a:round/>
                      <a:headEnd type="none" w="sm" len="sm"/>
                      <a:tailEnd type="none" w="sm" len="sm"/>
                    </a:lnT>
                    <a:lnB w="9525" cap="flat" cmpd="sng">
                      <a:solidFill>
                        <a:srgbClr val="B0B0B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1100" b="1">
                          <a:solidFill>
                            <a:srgbClr val="007B5F"/>
                          </a:solidFill>
                          <a:latin typeface="Oxygen"/>
                          <a:ea typeface="Oxygen"/>
                          <a:cs typeface="Oxygen"/>
                          <a:sym typeface="Oxygen"/>
                        </a:rPr>
                        <a:t>End of Term</a:t>
                      </a:r>
                      <a:endParaRPr sz="1100" b="1">
                        <a:solidFill>
                          <a:srgbClr val="007B5F"/>
                        </a:solidFill>
                        <a:latin typeface="Oxygen"/>
                        <a:ea typeface="Oxygen"/>
                        <a:cs typeface="Oxygen"/>
                        <a:sym typeface="Oxygen"/>
                      </a:endParaRPr>
                    </a:p>
                  </a:txBody>
                  <a:tcPr marL="95250" marR="95250" marT="28575" marB="28575">
                    <a:lnL w="9525" cap="flat" cmpd="sng">
                      <a:solidFill>
                        <a:srgbClr val="B0B0B0">
                          <a:alpha val="0"/>
                        </a:srgbClr>
                      </a:solidFill>
                      <a:prstDash val="solid"/>
                      <a:round/>
                      <a:headEnd type="none" w="sm" len="sm"/>
                      <a:tailEnd type="none" w="sm" len="sm"/>
                    </a:lnL>
                    <a:lnR w="9525" cap="flat" cmpd="sng">
                      <a:solidFill>
                        <a:srgbClr val="B0B0B0">
                          <a:alpha val="0"/>
                        </a:srgbClr>
                      </a:solidFill>
                      <a:prstDash val="solid"/>
                      <a:round/>
                      <a:headEnd type="none" w="sm" len="sm"/>
                      <a:tailEnd type="none" w="sm" len="sm"/>
                    </a:lnR>
                    <a:lnT w="9525" cap="flat" cmpd="sng">
                      <a:solidFill>
                        <a:srgbClr val="B0B0B0">
                          <a:alpha val="0"/>
                        </a:srgbClr>
                      </a:solidFill>
                      <a:prstDash val="solid"/>
                      <a:round/>
                      <a:headEnd type="none" w="sm" len="sm"/>
                      <a:tailEnd type="none" w="sm" len="sm"/>
                    </a:lnT>
                    <a:lnB w="9525" cap="flat" cmpd="sng">
                      <a:solidFill>
                        <a:srgbClr val="B0B0B0">
                          <a:alpha val="0"/>
                        </a:srgbClr>
                      </a:solidFill>
                      <a:prstDash val="solid"/>
                      <a:round/>
                      <a:headEnd type="none" w="sm" len="sm"/>
                      <a:tailEnd type="none" w="sm" len="sm"/>
                    </a:lnB>
                  </a:tcPr>
                </a:tc>
                <a:extLst>
                  <a:ext uri="{0D108BD9-81ED-4DB2-BD59-A6C34878D82A}">
                    <a16:rowId xmlns:a16="http://schemas.microsoft.com/office/drawing/2014/main" val="10007"/>
                  </a:ext>
                </a:extLst>
              </a:tr>
              <a:tr h="340275">
                <a:tc>
                  <a:txBody>
                    <a:bodyPr/>
                    <a:lstStyle/>
                    <a:p>
                      <a:pPr marL="0" lvl="0" indent="0" algn="l" rtl="0">
                        <a:spcBef>
                          <a:spcPts val="0"/>
                        </a:spcBef>
                        <a:spcAft>
                          <a:spcPts val="0"/>
                        </a:spcAft>
                        <a:buNone/>
                      </a:pPr>
                      <a:r>
                        <a:rPr lang="en-US" sz="1100">
                          <a:solidFill>
                            <a:srgbClr val="007B5F"/>
                          </a:solidFill>
                          <a:latin typeface="Oxygen"/>
                          <a:ea typeface="Oxygen"/>
                          <a:cs typeface="Oxygen"/>
                          <a:sym typeface="Oxygen"/>
                        </a:rPr>
                        <a:t>Friday 22nd July 2022 2.30pm</a:t>
                      </a:r>
                      <a:endParaRPr sz="1100">
                        <a:solidFill>
                          <a:srgbClr val="007B5F"/>
                        </a:solidFill>
                        <a:latin typeface="Oxygen"/>
                        <a:ea typeface="Oxygen"/>
                        <a:cs typeface="Oxygen"/>
                        <a:sym typeface="Oxygen"/>
                      </a:endParaRPr>
                    </a:p>
                  </a:txBody>
                  <a:tcPr marL="95250" marR="95250" marT="28575" marB="28575">
                    <a:lnL w="9525" cap="flat" cmpd="sng">
                      <a:solidFill>
                        <a:srgbClr val="B0B0B0">
                          <a:alpha val="0"/>
                        </a:srgbClr>
                      </a:solidFill>
                      <a:prstDash val="solid"/>
                      <a:round/>
                      <a:headEnd type="none" w="sm" len="sm"/>
                      <a:tailEnd type="none" w="sm" len="sm"/>
                    </a:lnL>
                    <a:lnR w="9525" cap="flat" cmpd="sng">
                      <a:solidFill>
                        <a:srgbClr val="B0B0B0">
                          <a:alpha val="0"/>
                        </a:srgbClr>
                      </a:solidFill>
                      <a:prstDash val="solid"/>
                      <a:round/>
                      <a:headEnd type="none" w="sm" len="sm"/>
                      <a:tailEnd type="none" w="sm" len="sm"/>
                    </a:lnR>
                    <a:lnT w="9525" cap="flat" cmpd="sng">
                      <a:solidFill>
                        <a:srgbClr val="B0B0B0">
                          <a:alpha val="0"/>
                        </a:srgbClr>
                      </a:solidFill>
                      <a:prstDash val="solid"/>
                      <a:round/>
                      <a:headEnd type="none" w="sm" len="sm"/>
                      <a:tailEnd type="none" w="sm" len="sm"/>
                    </a:lnT>
                    <a:lnB w="9525" cap="flat" cmpd="sng">
                      <a:solidFill>
                        <a:srgbClr val="B0B0B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007B5F"/>
                          </a:solidFill>
                          <a:latin typeface="Oxygen"/>
                          <a:ea typeface="Oxygen"/>
                          <a:cs typeface="Oxygen"/>
                          <a:sym typeface="Oxygen"/>
                        </a:rPr>
                        <a:t>FOH Krispy Kreme Sale</a:t>
                      </a:r>
                      <a:endParaRPr sz="1100">
                        <a:solidFill>
                          <a:srgbClr val="007B5F"/>
                        </a:solidFill>
                        <a:latin typeface="Oxygen"/>
                        <a:ea typeface="Oxygen"/>
                        <a:cs typeface="Oxygen"/>
                        <a:sym typeface="Oxygen"/>
                      </a:endParaRPr>
                    </a:p>
                  </a:txBody>
                  <a:tcPr marL="95250" marR="95250" marT="28575" marB="28575">
                    <a:lnL w="9525" cap="flat" cmpd="sng">
                      <a:solidFill>
                        <a:srgbClr val="B0B0B0">
                          <a:alpha val="0"/>
                        </a:srgbClr>
                      </a:solidFill>
                      <a:prstDash val="solid"/>
                      <a:round/>
                      <a:headEnd type="none" w="sm" len="sm"/>
                      <a:tailEnd type="none" w="sm" len="sm"/>
                    </a:lnL>
                    <a:lnR w="9525" cap="flat" cmpd="sng">
                      <a:solidFill>
                        <a:srgbClr val="B0B0B0">
                          <a:alpha val="0"/>
                        </a:srgbClr>
                      </a:solidFill>
                      <a:prstDash val="solid"/>
                      <a:round/>
                      <a:headEnd type="none" w="sm" len="sm"/>
                      <a:tailEnd type="none" w="sm" len="sm"/>
                    </a:lnR>
                    <a:lnT w="9525" cap="flat" cmpd="sng">
                      <a:solidFill>
                        <a:srgbClr val="B0B0B0">
                          <a:alpha val="0"/>
                        </a:srgbClr>
                      </a:solidFill>
                      <a:prstDash val="solid"/>
                      <a:round/>
                      <a:headEnd type="none" w="sm" len="sm"/>
                      <a:tailEnd type="none" w="sm" len="sm"/>
                    </a:lnT>
                    <a:lnB w="9525" cap="flat" cmpd="sng">
                      <a:solidFill>
                        <a:srgbClr val="B0B0B0">
                          <a:alpha val="0"/>
                        </a:srgbClr>
                      </a:solidFill>
                      <a:prstDash val="solid"/>
                      <a:round/>
                      <a:headEnd type="none" w="sm" len="sm"/>
                      <a:tailEnd type="none" w="sm" len="sm"/>
                    </a:lnB>
                  </a:tcPr>
                </a:tc>
                <a:extLst>
                  <a:ext uri="{0D108BD9-81ED-4DB2-BD59-A6C34878D82A}">
                    <a16:rowId xmlns:a16="http://schemas.microsoft.com/office/drawing/2014/main" val="10008"/>
                  </a:ext>
                </a:extLst>
              </a:tr>
              <a:tr h="340275">
                <a:tc>
                  <a:txBody>
                    <a:bodyPr/>
                    <a:lstStyle/>
                    <a:p>
                      <a:pPr marL="0" lvl="0" indent="0" algn="l" rtl="0">
                        <a:spcBef>
                          <a:spcPts val="0"/>
                        </a:spcBef>
                        <a:spcAft>
                          <a:spcPts val="0"/>
                        </a:spcAft>
                        <a:buNone/>
                      </a:pPr>
                      <a:r>
                        <a:rPr lang="en-US" sz="1100">
                          <a:solidFill>
                            <a:srgbClr val="007B5F"/>
                          </a:solidFill>
                          <a:latin typeface="Oxygen"/>
                          <a:ea typeface="Oxygen"/>
                          <a:cs typeface="Oxygen"/>
                          <a:sym typeface="Oxygen"/>
                        </a:rPr>
                        <a:t>Monday 25th July 2022</a:t>
                      </a:r>
                      <a:endParaRPr sz="1100">
                        <a:solidFill>
                          <a:srgbClr val="007B5F"/>
                        </a:solidFill>
                        <a:latin typeface="Oxygen"/>
                        <a:ea typeface="Oxygen"/>
                        <a:cs typeface="Oxygen"/>
                        <a:sym typeface="Oxygen"/>
                      </a:endParaRPr>
                    </a:p>
                  </a:txBody>
                  <a:tcPr marL="95250" marR="95250" marT="28575" marB="28575">
                    <a:lnL w="9525" cap="flat" cmpd="sng">
                      <a:solidFill>
                        <a:srgbClr val="B0B0B0">
                          <a:alpha val="0"/>
                        </a:srgbClr>
                      </a:solidFill>
                      <a:prstDash val="solid"/>
                      <a:round/>
                      <a:headEnd type="none" w="sm" len="sm"/>
                      <a:tailEnd type="none" w="sm" len="sm"/>
                    </a:lnL>
                    <a:lnR w="9525" cap="flat" cmpd="sng">
                      <a:solidFill>
                        <a:srgbClr val="B0B0B0">
                          <a:alpha val="0"/>
                        </a:srgbClr>
                      </a:solidFill>
                      <a:prstDash val="solid"/>
                      <a:round/>
                      <a:headEnd type="none" w="sm" len="sm"/>
                      <a:tailEnd type="none" w="sm" len="sm"/>
                    </a:lnR>
                    <a:lnT w="9525" cap="flat" cmpd="sng">
                      <a:solidFill>
                        <a:srgbClr val="B0B0B0">
                          <a:alpha val="0"/>
                        </a:srgbClr>
                      </a:solidFill>
                      <a:prstDash val="solid"/>
                      <a:round/>
                      <a:headEnd type="none" w="sm" len="sm"/>
                      <a:tailEnd type="none" w="sm" len="sm"/>
                    </a:lnT>
                    <a:lnB w="9525" cap="flat" cmpd="sng">
                      <a:solidFill>
                        <a:srgbClr val="B0B0B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007B5F"/>
                          </a:solidFill>
                          <a:latin typeface="Oxygen"/>
                          <a:ea typeface="Oxygen"/>
                          <a:cs typeface="Oxygen"/>
                          <a:sym typeface="Oxygen"/>
                        </a:rPr>
                        <a:t>INSET day - School Closed</a:t>
                      </a:r>
                      <a:endParaRPr sz="1100">
                        <a:solidFill>
                          <a:srgbClr val="007B5F"/>
                        </a:solidFill>
                        <a:latin typeface="Oxygen"/>
                        <a:ea typeface="Oxygen"/>
                        <a:cs typeface="Oxygen"/>
                        <a:sym typeface="Oxygen"/>
                      </a:endParaRPr>
                    </a:p>
                  </a:txBody>
                  <a:tcPr marL="95250" marR="95250" marT="28575" marB="28575">
                    <a:lnL w="9525" cap="flat" cmpd="sng">
                      <a:solidFill>
                        <a:srgbClr val="B0B0B0">
                          <a:alpha val="0"/>
                        </a:srgbClr>
                      </a:solidFill>
                      <a:prstDash val="solid"/>
                      <a:round/>
                      <a:headEnd type="none" w="sm" len="sm"/>
                      <a:tailEnd type="none" w="sm" len="sm"/>
                    </a:lnL>
                    <a:lnR w="9525" cap="flat" cmpd="sng">
                      <a:solidFill>
                        <a:srgbClr val="B0B0B0">
                          <a:alpha val="0"/>
                        </a:srgbClr>
                      </a:solidFill>
                      <a:prstDash val="solid"/>
                      <a:round/>
                      <a:headEnd type="none" w="sm" len="sm"/>
                      <a:tailEnd type="none" w="sm" len="sm"/>
                    </a:lnR>
                    <a:lnT w="9525" cap="flat" cmpd="sng">
                      <a:solidFill>
                        <a:srgbClr val="B0B0B0">
                          <a:alpha val="0"/>
                        </a:srgbClr>
                      </a:solidFill>
                      <a:prstDash val="solid"/>
                      <a:round/>
                      <a:headEnd type="none" w="sm" len="sm"/>
                      <a:tailEnd type="none" w="sm" len="sm"/>
                    </a:lnT>
                    <a:lnB w="9525" cap="flat" cmpd="sng">
                      <a:solidFill>
                        <a:srgbClr val="B0B0B0">
                          <a:alpha val="0"/>
                        </a:srgbClr>
                      </a:solidFill>
                      <a:prstDash val="solid"/>
                      <a:round/>
                      <a:headEnd type="none" w="sm" len="sm"/>
                      <a:tailEnd type="none" w="sm" len="sm"/>
                    </a:lnB>
                  </a:tcPr>
                </a:tc>
                <a:extLst>
                  <a:ext uri="{0D108BD9-81ED-4DB2-BD59-A6C34878D82A}">
                    <a16:rowId xmlns:a16="http://schemas.microsoft.com/office/drawing/2014/main" val="10009"/>
                  </a:ext>
                </a:extLst>
              </a:tr>
              <a:tr h="340275">
                <a:tc>
                  <a:txBody>
                    <a:bodyPr/>
                    <a:lstStyle/>
                    <a:p>
                      <a:pPr marL="0" lvl="0" indent="0" algn="l" rtl="0">
                        <a:spcBef>
                          <a:spcPts val="0"/>
                        </a:spcBef>
                        <a:spcAft>
                          <a:spcPts val="0"/>
                        </a:spcAft>
                        <a:buNone/>
                      </a:pPr>
                      <a:r>
                        <a:rPr lang="en-US" sz="1100">
                          <a:solidFill>
                            <a:srgbClr val="007B5F"/>
                          </a:solidFill>
                          <a:latin typeface="Oxygen"/>
                          <a:ea typeface="Oxygen"/>
                          <a:cs typeface="Oxygen"/>
                          <a:sym typeface="Oxygen"/>
                        </a:rPr>
                        <a:t>Thursday 1st September 2022</a:t>
                      </a:r>
                      <a:endParaRPr sz="1100">
                        <a:solidFill>
                          <a:srgbClr val="007B5F"/>
                        </a:solidFill>
                        <a:latin typeface="Oxygen"/>
                        <a:ea typeface="Oxygen"/>
                        <a:cs typeface="Oxygen"/>
                        <a:sym typeface="Oxygen"/>
                      </a:endParaRPr>
                    </a:p>
                  </a:txBody>
                  <a:tcPr marL="95250" marR="95250" marT="28575" marB="28575">
                    <a:lnL w="9525" cap="flat" cmpd="sng">
                      <a:solidFill>
                        <a:srgbClr val="B0B0B0">
                          <a:alpha val="0"/>
                        </a:srgbClr>
                      </a:solidFill>
                      <a:prstDash val="solid"/>
                      <a:round/>
                      <a:headEnd type="none" w="sm" len="sm"/>
                      <a:tailEnd type="none" w="sm" len="sm"/>
                    </a:lnL>
                    <a:lnR w="9525" cap="flat" cmpd="sng">
                      <a:solidFill>
                        <a:srgbClr val="B0B0B0">
                          <a:alpha val="0"/>
                        </a:srgbClr>
                      </a:solidFill>
                      <a:prstDash val="solid"/>
                      <a:round/>
                      <a:headEnd type="none" w="sm" len="sm"/>
                      <a:tailEnd type="none" w="sm" len="sm"/>
                    </a:lnR>
                    <a:lnT w="9525" cap="flat" cmpd="sng">
                      <a:solidFill>
                        <a:srgbClr val="B0B0B0">
                          <a:alpha val="0"/>
                        </a:srgbClr>
                      </a:solidFill>
                      <a:prstDash val="solid"/>
                      <a:round/>
                      <a:headEnd type="none" w="sm" len="sm"/>
                      <a:tailEnd type="none" w="sm" len="sm"/>
                    </a:lnT>
                    <a:lnB w="9525" cap="flat" cmpd="sng">
                      <a:solidFill>
                        <a:srgbClr val="B0B0B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007B5F"/>
                          </a:solidFill>
                          <a:latin typeface="Oxygen"/>
                          <a:ea typeface="Oxygen"/>
                          <a:cs typeface="Oxygen"/>
                          <a:sym typeface="Oxygen"/>
                        </a:rPr>
                        <a:t>INSET Day - no students in school</a:t>
                      </a:r>
                      <a:endParaRPr sz="1100">
                        <a:solidFill>
                          <a:srgbClr val="007B5F"/>
                        </a:solidFill>
                        <a:latin typeface="Oxygen"/>
                        <a:ea typeface="Oxygen"/>
                        <a:cs typeface="Oxygen"/>
                        <a:sym typeface="Oxygen"/>
                      </a:endParaRPr>
                    </a:p>
                  </a:txBody>
                  <a:tcPr marL="95250" marR="95250" marT="28575" marB="28575">
                    <a:lnL w="9525" cap="flat" cmpd="sng">
                      <a:solidFill>
                        <a:srgbClr val="B0B0B0">
                          <a:alpha val="0"/>
                        </a:srgbClr>
                      </a:solidFill>
                      <a:prstDash val="solid"/>
                      <a:round/>
                      <a:headEnd type="none" w="sm" len="sm"/>
                      <a:tailEnd type="none" w="sm" len="sm"/>
                    </a:lnL>
                    <a:lnR w="9525" cap="flat" cmpd="sng">
                      <a:solidFill>
                        <a:srgbClr val="B0B0B0">
                          <a:alpha val="0"/>
                        </a:srgbClr>
                      </a:solidFill>
                      <a:prstDash val="solid"/>
                      <a:round/>
                      <a:headEnd type="none" w="sm" len="sm"/>
                      <a:tailEnd type="none" w="sm" len="sm"/>
                    </a:lnR>
                    <a:lnT w="9525" cap="flat" cmpd="sng">
                      <a:solidFill>
                        <a:srgbClr val="B0B0B0">
                          <a:alpha val="0"/>
                        </a:srgbClr>
                      </a:solidFill>
                      <a:prstDash val="solid"/>
                      <a:round/>
                      <a:headEnd type="none" w="sm" len="sm"/>
                      <a:tailEnd type="none" w="sm" len="sm"/>
                    </a:lnT>
                    <a:lnB w="9525" cap="flat" cmpd="sng">
                      <a:solidFill>
                        <a:srgbClr val="B0B0B0">
                          <a:alpha val="0"/>
                        </a:srgbClr>
                      </a:solidFill>
                      <a:prstDash val="solid"/>
                      <a:round/>
                      <a:headEnd type="none" w="sm" len="sm"/>
                      <a:tailEnd type="none" w="sm" len="sm"/>
                    </a:lnB>
                  </a:tcPr>
                </a:tc>
                <a:extLst>
                  <a:ext uri="{0D108BD9-81ED-4DB2-BD59-A6C34878D82A}">
                    <a16:rowId xmlns:a16="http://schemas.microsoft.com/office/drawing/2014/main" val="10010"/>
                  </a:ext>
                </a:extLst>
              </a:tr>
              <a:tr h="340275">
                <a:tc>
                  <a:txBody>
                    <a:bodyPr/>
                    <a:lstStyle/>
                    <a:p>
                      <a:pPr marL="0" lvl="0" indent="0" algn="l" rtl="0">
                        <a:spcBef>
                          <a:spcPts val="0"/>
                        </a:spcBef>
                        <a:spcAft>
                          <a:spcPts val="0"/>
                        </a:spcAft>
                        <a:buNone/>
                      </a:pPr>
                      <a:r>
                        <a:rPr lang="en-US" sz="1100">
                          <a:solidFill>
                            <a:srgbClr val="007B5F"/>
                          </a:solidFill>
                          <a:latin typeface="Oxygen"/>
                          <a:ea typeface="Oxygen"/>
                          <a:cs typeface="Oxygen"/>
                          <a:sym typeface="Oxygen"/>
                        </a:rPr>
                        <a:t>Friday 2nd September 2022</a:t>
                      </a:r>
                      <a:endParaRPr sz="1100">
                        <a:solidFill>
                          <a:srgbClr val="007B5F"/>
                        </a:solidFill>
                        <a:latin typeface="Oxygen"/>
                        <a:ea typeface="Oxygen"/>
                        <a:cs typeface="Oxygen"/>
                        <a:sym typeface="Oxygen"/>
                      </a:endParaRPr>
                    </a:p>
                  </a:txBody>
                  <a:tcPr marL="95250" marR="95250" marT="28575" marB="28575">
                    <a:lnL w="9525" cap="flat" cmpd="sng">
                      <a:solidFill>
                        <a:srgbClr val="B0B0B0">
                          <a:alpha val="0"/>
                        </a:srgbClr>
                      </a:solidFill>
                      <a:prstDash val="solid"/>
                      <a:round/>
                      <a:headEnd type="none" w="sm" len="sm"/>
                      <a:tailEnd type="none" w="sm" len="sm"/>
                    </a:lnL>
                    <a:lnR w="9525" cap="flat" cmpd="sng">
                      <a:solidFill>
                        <a:srgbClr val="B0B0B0">
                          <a:alpha val="0"/>
                        </a:srgbClr>
                      </a:solidFill>
                      <a:prstDash val="solid"/>
                      <a:round/>
                      <a:headEnd type="none" w="sm" len="sm"/>
                      <a:tailEnd type="none" w="sm" len="sm"/>
                    </a:lnR>
                    <a:lnT w="9525" cap="flat" cmpd="sng">
                      <a:solidFill>
                        <a:srgbClr val="B0B0B0">
                          <a:alpha val="0"/>
                        </a:srgbClr>
                      </a:solidFill>
                      <a:prstDash val="solid"/>
                      <a:round/>
                      <a:headEnd type="none" w="sm" len="sm"/>
                      <a:tailEnd type="none" w="sm" len="sm"/>
                    </a:lnT>
                    <a:lnB w="9525" cap="flat" cmpd="sng">
                      <a:solidFill>
                        <a:srgbClr val="B0B0B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007B5F"/>
                          </a:solidFill>
                          <a:latin typeface="Oxygen"/>
                          <a:ea typeface="Oxygen"/>
                          <a:cs typeface="Oxygen"/>
                          <a:sym typeface="Oxygen"/>
                        </a:rPr>
                        <a:t>INSET day - no students in school</a:t>
                      </a:r>
                      <a:endParaRPr sz="1100">
                        <a:solidFill>
                          <a:srgbClr val="007B5F"/>
                        </a:solidFill>
                        <a:latin typeface="Oxygen"/>
                        <a:ea typeface="Oxygen"/>
                        <a:cs typeface="Oxygen"/>
                        <a:sym typeface="Oxygen"/>
                      </a:endParaRPr>
                    </a:p>
                  </a:txBody>
                  <a:tcPr marL="95250" marR="95250" marT="28575" marB="28575">
                    <a:lnL w="9525" cap="flat" cmpd="sng">
                      <a:solidFill>
                        <a:srgbClr val="B0B0B0">
                          <a:alpha val="0"/>
                        </a:srgbClr>
                      </a:solidFill>
                      <a:prstDash val="solid"/>
                      <a:round/>
                      <a:headEnd type="none" w="sm" len="sm"/>
                      <a:tailEnd type="none" w="sm" len="sm"/>
                    </a:lnL>
                    <a:lnR w="9525" cap="flat" cmpd="sng">
                      <a:solidFill>
                        <a:srgbClr val="B0B0B0">
                          <a:alpha val="0"/>
                        </a:srgbClr>
                      </a:solidFill>
                      <a:prstDash val="solid"/>
                      <a:round/>
                      <a:headEnd type="none" w="sm" len="sm"/>
                      <a:tailEnd type="none" w="sm" len="sm"/>
                    </a:lnR>
                    <a:lnT w="9525" cap="flat" cmpd="sng">
                      <a:solidFill>
                        <a:srgbClr val="B0B0B0">
                          <a:alpha val="0"/>
                        </a:srgbClr>
                      </a:solidFill>
                      <a:prstDash val="solid"/>
                      <a:round/>
                      <a:headEnd type="none" w="sm" len="sm"/>
                      <a:tailEnd type="none" w="sm" len="sm"/>
                    </a:lnT>
                    <a:lnB w="9525" cap="flat" cmpd="sng">
                      <a:solidFill>
                        <a:srgbClr val="B0B0B0">
                          <a:alpha val="0"/>
                        </a:srgbClr>
                      </a:solidFill>
                      <a:prstDash val="solid"/>
                      <a:round/>
                      <a:headEnd type="none" w="sm" len="sm"/>
                      <a:tailEnd type="none" w="sm" len="sm"/>
                    </a:lnB>
                  </a:tcPr>
                </a:tc>
                <a:extLst>
                  <a:ext uri="{0D108BD9-81ED-4DB2-BD59-A6C34878D82A}">
                    <a16:rowId xmlns:a16="http://schemas.microsoft.com/office/drawing/2014/main" val="10011"/>
                  </a:ext>
                </a:extLst>
              </a:tr>
              <a:tr h="340275">
                <a:tc>
                  <a:txBody>
                    <a:bodyPr/>
                    <a:lstStyle/>
                    <a:p>
                      <a:pPr marL="0" lvl="0" indent="0" algn="l" rtl="0">
                        <a:spcBef>
                          <a:spcPts val="0"/>
                        </a:spcBef>
                        <a:spcAft>
                          <a:spcPts val="0"/>
                        </a:spcAft>
                        <a:buNone/>
                      </a:pPr>
                      <a:r>
                        <a:rPr lang="en-US" sz="1100">
                          <a:solidFill>
                            <a:srgbClr val="007B5F"/>
                          </a:solidFill>
                          <a:latin typeface="Oxygen"/>
                          <a:ea typeface="Oxygen"/>
                          <a:cs typeface="Oxygen"/>
                          <a:sym typeface="Oxygen"/>
                        </a:rPr>
                        <a:t>Monday 5th September 2022</a:t>
                      </a:r>
                      <a:endParaRPr sz="1100">
                        <a:solidFill>
                          <a:srgbClr val="007B5F"/>
                        </a:solidFill>
                        <a:latin typeface="Oxygen"/>
                        <a:ea typeface="Oxygen"/>
                        <a:cs typeface="Oxygen"/>
                        <a:sym typeface="Oxygen"/>
                      </a:endParaRPr>
                    </a:p>
                  </a:txBody>
                  <a:tcPr marL="95250" marR="95250" marT="28575" marB="28575">
                    <a:lnL w="9525" cap="flat" cmpd="sng">
                      <a:solidFill>
                        <a:srgbClr val="B0B0B0">
                          <a:alpha val="0"/>
                        </a:srgbClr>
                      </a:solidFill>
                      <a:prstDash val="solid"/>
                      <a:round/>
                      <a:headEnd type="none" w="sm" len="sm"/>
                      <a:tailEnd type="none" w="sm" len="sm"/>
                    </a:lnL>
                    <a:lnR w="9525" cap="flat" cmpd="sng">
                      <a:solidFill>
                        <a:srgbClr val="B0B0B0">
                          <a:alpha val="0"/>
                        </a:srgbClr>
                      </a:solidFill>
                      <a:prstDash val="solid"/>
                      <a:round/>
                      <a:headEnd type="none" w="sm" len="sm"/>
                      <a:tailEnd type="none" w="sm" len="sm"/>
                    </a:lnR>
                    <a:lnT w="9525" cap="flat" cmpd="sng">
                      <a:solidFill>
                        <a:srgbClr val="B0B0B0">
                          <a:alpha val="0"/>
                        </a:srgbClr>
                      </a:solidFill>
                      <a:prstDash val="solid"/>
                      <a:round/>
                      <a:headEnd type="none" w="sm" len="sm"/>
                      <a:tailEnd type="none" w="sm" len="sm"/>
                    </a:lnT>
                    <a:lnB w="9525" cap="flat" cmpd="sng">
                      <a:solidFill>
                        <a:srgbClr val="B0B0B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007B5F"/>
                          </a:solidFill>
                          <a:latin typeface="Oxygen"/>
                          <a:ea typeface="Oxygen"/>
                          <a:cs typeface="Oxygen"/>
                          <a:sym typeface="Oxygen"/>
                        </a:rPr>
                        <a:t>First day of term for students</a:t>
                      </a:r>
                      <a:endParaRPr sz="1100">
                        <a:solidFill>
                          <a:srgbClr val="007B5F"/>
                        </a:solidFill>
                        <a:latin typeface="Oxygen"/>
                        <a:ea typeface="Oxygen"/>
                        <a:cs typeface="Oxygen"/>
                        <a:sym typeface="Oxygen"/>
                      </a:endParaRPr>
                    </a:p>
                  </a:txBody>
                  <a:tcPr marL="95250" marR="95250" marT="28575" marB="28575">
                    <a:lnL w="9525" cap="flat" cmpd="sng">
                      <a:solidFill>
                        <a:srgbClr val="B0B0B0">
                          <a:alpha val="0"/>
                        </a:srgbClr>
                      </a:solidFill>
                      <a:prstDash val="solid"/>
                      <a:round/>
                      <a:headEnd type="none" w="sm" len="sm"/>
                      <a:tailEnd type="none" w="sm" len="sm"/>
                    </a:lnL>
                    <a:lnR w="9525" cap="flat" cmpd="sng">
                      <a:solidFill>
                        <a:srgbClr val="B0B0B0">
                          <a:alpha val="0"/>
                        </a:srgbClr>
                      </a:solidFill>
                      <a:prstDash val="solid"/>
                      <a:round/>
                      <a:headEnd type="none" w="sm" len="sm"/>
                      <a:tailEnd type="none" w="sm" len="sm"/>
                    </a:lnR>
                    <a:lnT w="9525" cap="flat" cmpd="sng">
                      <a:solidFill>
                        <a:srgbClr val="B0B0B0">
                          <a:alpha val="0"/>
                        </a:srgbClr>
                      </a:solidFill>
                      <a:prstDash val="solid"/>
                      <a:round/>
                      <a:headEnd type="none" w="sm" len="sm"/>
                      <a:tailEnd type="none" w="sm" len="sm"/>
                    </a:lnT>
                    <a:lnB w="9525" cap="flat" cmpd="sng">
                      <a:solidFill>
                        <a:srgbClr val="B0B0B0">
                          <a:alpha val="0"/>
                        </a:srgbClr>
                      </a:solidFill>
                      <a:prstDash val="solid"/>
                      <a:round/>
                      <a:headEnd type="none" w="sm" len="sm"/>
                      <a:tailEnd type="none" w="sm" len="sm"/>
                    </a:lnB>
                  </a:tcPr>
                </a:tc>
                <a:extLst>
                  <a:ext uri="{0D108BD9-81ED-4DB2-BD59-A6C34878D82A}">
                    <a16:rowId xmlns:a16="http://schemas.microsoft.com/office/drawing/2014/main" val="10012"/>
                  </a:ext>
                </a:extLst>
              </a:tr>
              <a:tr h="340275">
                <a:tc>
                  <a:txBody>
                    <a:bodyPr/>
                    <a:lstStyle/>
                    <a:p>
                      <a:pPr marL="0" lvl="0" indent="0" algn="l" rtl="0">
                        <a:spcBef>
                          <a:spcPts val="0"/>
                        </a:spcBef>
                        <a:spcAft>
                          <a:spcPts val="0"/>
                        </a:spcAft>
                        <a:buNone/>
                      </a:pPr>
                      <a:r>
                        <a:rPr lang="en-US" sz="1100">
                          <a:solidFill>
                            <a:srgbClr val="007B5F"/>
                          </a:solidFill>
                          <a:latin typeface="Oxygen"/>
                          <a:ea typeface="Oxygen"/>
                          <a:cs typeface="Oxygen"/>
                          <a:sym typeface="Oxygen"/>
                        </a:rPr>
                        <a:t>Friday 7th October 2022 9am</a:t>
                      </a:r>
                      <a:endParaRPr sz="1100">
                        <a:solidFill>
                          <a:srgbClr val="007B5F"/>
                        </a:solidFill>
                        <a:latin typeface="Oxygen"/>
                        <a:ea typeface="Oxygen"/>
                        <a:cs typeface="Oxygen"/>
                        <a:sym typeface="Oxygen"/>
                      </a:endParaRPr>
                    </a:p>
                  </a:txBody>
                  <a:tcPr marL="95250" marR="95250" marT="28575" marB="28575">
                    <a:lnL w="9525" cap="flat" cmpd="sng">
                      <a:solidFill>
                        <a:srgbClr val="B0B0B0">
                          <a:alpha val="0"/>
                        </a:srgbClr>
                      </a:solidFill>
                      <a:prstDash val="solid"/>
                      <a:round/>
                      <a:headEnd type="none" w="sm" len="sm"/>
                      <a:tailEnd type="none" w="sm" len="sm"/>
                    </a:lnL>
                    <a:lnR w="9525" cap="flat" cmpd="sng">
                      <a:solidFill>
                        <a:srgbClr val="B0B0B0">
                          <a:alpha val="0"/>
                        </a:srgbClr>
                      </a:solidFill>
                      <a:prstDash val="solid"/>
                      <a:round/>
                      <a:headEnd type="none" w="sm" len="sm"/>
                      <a:tailEnd type="none" w="sm" len="sm"/>
                    </a:lnR>
                    <a:lnT w="9525" cap="flat" cmpd="sng">
                      <a:solidFill>
                        <a:srgbClr val="B0B0B0">
                          <a:alpha val="0"/>
                        </a:srgbClr>
                      </a:solidFill>
                      <a:prstDash val="solid"/>
                      <a:round/>
                      <a:headEnd type="none" w="sm" len="sm"/>
                      <a:tailEnd type="none" w="sm" len="sm"/>
                    </a:lnT>
                    <a:lnB w="9525" cap="flat" cmpd="sng">
                      <a:solidFill>
                        <a:srgbClr val="B0B0B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007B5F"/>
                          </a:solidFill>
                          <a:latin typeface="Oxygen"/>
                          <a:ea typeface="Oxygen"/>
                          <a:cs typeface="Oxygen"/>
                          <a:sym typeface="Oxygen"/>
                        </a:rPr>
                        <a:t>FOH AGM</a:t>
                      </a:r>
                      <a:endParaRPr sz="1100">
                        <a:solidFill>
                          <a:srgbClr val="007B5F"/>
                        </a:solidFill>
                        <a:latin typeface="Oxygen"/>
                        <a:ea typeface="Oxygen"/>
                        <a:cs typeface="Oxygen"/>
                        <a:sym typeface="Oxygen"/>
                      </a:endParaRPr>
                    </a:p>
                  </a:txBody>
                  <a:tcPr marL="95250" marR="95250" marT="28575" marB="28575">
                    <a:lnL w="9525" cap="flat" cmpd="sng">
                      <a:solidFill>
                        <a:srgbClr val="B0B0B0">
                          <a:alpha val="0"/>
                        </a:srgbClr>
                      </a:solidFill>
                      <a:prstDash val="solid"/>
                      <a:round/>
                      <a:headEnd type="none" w="sm" len="sm"/>
                      <a:tailEnd type="none" w="sm" len="sm"/>
                    </a:lnL>
                    <a:lnR w="9525" cap="flat" cmpd="sng">
                      <a:solidFill>
                        <a:srgbClr val="B0B0B0">
                          <a:alpha val="0"/>
                        </a:srgbClr>
                      </a:solidFill>
                      <a:prstDash val="solid"/>
                      <a:round/>
                      <a:headEnd type="none" w="sm" len="sm"/>
                      <a:tailEnd type="none" w="sm" len="sm"/>
                    </a:lnR>
                    <a:lnT w="9525" cap="flat" cmpd="sng">
                      <a:solidFill>
                        <a:srgbClr val="B0B0B0">
                          <a:alpha val="0"/>
                        </a:srgbClr>
                      </a:solidFill>
                      <a:prstDash val="solid"/>
                      <a:round/>
                      <a:headEnd type="none" w="sm" len="sm"/>
                      <a:tailEnd type="none" w="sm" len="sm"/>
                    </a:lnT>
                    <a:lnB w="9525" cap="flat" cmpd="sng">
                      <a:solidFill>
                        <a:srgbClr val="B0B0B0">
                          <a:alpha val="0"/>
                        </a:srgbClr>
                      </a:solidFill>
                      <a:prstDash val="solid"/>
                      <a:round/>
                      <a:headEnd type="none" w="sm" len="sm"/>
                      <a:tailEnd type="none" w="sm" len="sm"/>
                    </a:lnB>
                  </a:tcPr>
                </a:tc>
                <a:extLst>
                  <a:ext uri="{0D108BD9-81ED-4DB2-BD59-A6C34878D82A}">
                    <a16:rowId xmlns:a16="http://schemas.microsoft.com/office/drawing/2014/main" val="10013"/>
                  </a:ext>
                </a:extLst>
              </a:tr>
              <a:tr h="340275">
                <a:tc>
                  <a:txBody>
                    <a:bodyPr/>
                    <a:lstStyle/>
                    <a:p>
                      <a:pPr marL="0" lvl="0" indent="0" algn="l" rtl="0">
                        <a:spcBef>
                          <a:spcPts val="0"/>
                        </a:spcBef>
                        <a:spcAft>
                          <a:spcPts val="0"/>
                        </a:spcAft>
                        <a:buNone/>
                      </a:pPr>
                      <a:r>
                        <a:rPr lang="en-US" sz="1100">
                          <a:solidFill>
                            <a:srgbClr val="007B5F"/>
                          </a:solidFill>
                          <a:latin typeface="Oxygen"/>
                          <a:ea typeface="Oxygen"/>
                          <a:cs typeface="Oxygen"/>
                          <a:sym typeface="Oxygen"/>
                        </a:rPr>
                        <a:t>Friday 21st October 2022 7.30pm</a:t>
                      </a:r>
                      <a:endParaRPr sz="1100">
                        <a:solidFill>
                          <a:srgbClr val="007B5F"/>
                        </a:solidFill>
                        <a:latin typeface="Oxygen"/>
                        <a:ea typeface="Oxygen"/>
                        <a:cs typeface="Oxygen"/>
                        <a:sym typeface="Oxygen"/>
                      </a:endParaRPr>
                    </a:p>
                  </a:txBody>
                  <a:tcPr marL="95250" marR="95250" marT="28575" marB="28575">
                    <a:lnL w="9525" cap="flat" cmpd="sng">
                      <a:solidFill>
                        <a:srgbClr val="B0B0B0">
                          <a:alpha val="0"/>
                        </a:srgbClr>
                      </a:solidFill>
                      <a:prstDash val="solid"/>
                      <a:round/>
                      <a:headEnd type="none" w="sm" len="sm"/>
                      <a:tailEnd type="none" w="sm" len="sm"/>
                    </a:lnL>
                    <a:lnR w="9525" cap="flat" cmpd="sng">
                      <a:solidFill>
                        <a:srgbClr val="B0B0B0">
                          <a:alpha val="0"/>
                        </a:srgbClr>
                      </a:solidFill>
                      <a:prstDash val="solid"/>
                      <a:round/>
                      <a:headEnd type="none" w="sm" len="sm"/>
                      <a:tailEnd type="none" w="sm" len="sm"/>
                    </a:lnR>
                    <a:lnT w="9525" cap="flat" cmpd="sng">
                      <a:solidFill>
                        <a:srgbClr val="B0B0B0">
                          <a:alpha val="0"/>
                        </a:srgbClr>
                      </a:solidFill>
                      <a:prstDash val="solid"/>
                      <a:round/>
                      <a:headEnd type="none" w="sm" len="sm"/>
                      <a:tailEnd type="none" w="sm" len="sm"/>
                    </a:lnT>
                    <a:lnB w="9525" cap="flat" cmpd="sng">
                      <a:solidFill>
                        <a:srgbClr val="B0B0B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007B5F"/>
                          </a:solidFill>
                          <a:latin typeface="Oxygen"/>
                          <a:ea typeface="Oxygen"/>
                          <a:cs typeface="Oxygen"/>
                          <a:sym typeface="Oxygen"/>
                        </a:rPr>
                        <a:t>FOH Quiz Night</a:t>
                      </a:r>
                      <a:endParaRPr sz="1100">
                        <a:solidFill>
                          <a:srgbClr val="007B5F"/>
                        </a:solidFill>
                        <a:latin typeface="Oxygen"/>
                        <a:ea typeface="Oxygen"/>
                        <a:cs typeface="Oxygen"/>
                        <a:sym typeface="Oxygen"/>
                      </a:endParaRPr>
                    </a:p>
                  </a:txBody>
                  <a:tcPr marL="95250" marR="95250" marT="28575" marB="28575">
                    <a:lnL w="9525" cap="flat" cmpd="sng">
                      <a:solidFill>
                        <a:srgbClr val="B0B0B0">
                          <a:alpha val="0"/>
                        </a:srgbClr>
                      </a:solidFill>
                      <a:prstDash val="solid"/>
                      <a:round/>
                      <a:headEnd type="none" w="sm" len="sm"/>
                      <a:tailEnd type="none" w="sm" len="sm"/>
                    </a:lnL>
                    <a:lnR w="9525" cap="flat" cmpd="sng">
                      <a:solidFill>
                        <a:srgbClr val="B0B0B0">
                          <a:alpha val="0"/>
                        </a:srgbClr>
                      </a:solidFill>
                      <a:prstDash val="solid"/>
                      <a:round/>
                      <a:headEnd type="none" w="sm" len="sm"/>
                      <a:tailEnd type="none" w="sm" len="sm"/>
                    </a:lnR>
                    <a:lnT w="9525" cap="flat" cmpd="sng">
                      <a:solidFill>
                        <a:srgbClr val="B0B0B0">
                          <a:alpha val="0"/>
                        </a:srgbClr>
                      </a:solidFill>
                      <a:prstDash val="solid"/>
                      <a:round/>
                      <a:headEnd type="none" w="sm" len="sm"/>
                      <a:tailEnd type="none" w="sm" len="sm"/>
                    </a:lnT>
                    <a:lnB w="9525" cap="flat" cmpd="sng">
                      <a:solidFill>
                        <a:srgbClr val="B0B0B0">
                          <a:alpha val="0"/>
                        </a:srgbClr>
                      </a:solidFill>
                      <a:prstDash val="solid"/>
                      <a:round/>
                      <a:headEnd type="none" w="sm" len="sm"/>
                      <a:tailEnd type="none" w="sm" len="sm"/>
                    </a:lnB>
                  </a:tcPr>
                </a:tc>
                <a:extLst>
                  <a:ext uri="{0D108BD9-81ED-4DB2-BD59-A6C34878D82A}">
                    <a16:rowId xmlns:a16="http://schemas.microsoft.com/office/drawing/2014/main" val="10014"/>
                  </a:ext>
                </a:extLst>
              </a:tr>
              <a:tr h="322550">
                <a:tc>
                  <a:txBody>
                    <a:bodyPr/>
                    <a:lstStyle/>
                    <a:p>
                      <a:pPr marL="0" lvl="0" indent="0" algn="l" rtl="0">
                        <a:spcBef>
                          <a:spcPts val="0"/>
                        </a:spcBef>
                        <a:spcAft>
                          <a:spcPts val="0"/>
                        </a:spcAft>
                        <a:buNone/>
                      </a:pPr>
                      <a:r>
                        <a:rPr lang="en-US" sz="1100">
                          <a:solidFill>
                            <a:srgbClr val="007B5F"/>
                          </a:solidFill>
                          <a:latin typeface="Oxygen"/>
                          <a:ea typeface="Oxygen"/>
                          <a:cs typeface="Oxygen"/>
                          <a:sym typeface="Oxygen"/>
                        </a:rPr>
                        <a:t>Saturday 26th November 11am to 4pm</a:t>
                      </a:r>
                      <a:endParaRPr sz="1100">
                        <a:solidFill>
                          <a:srgbClr val="007B5F"/>
                        </a:solidFill>
                        <a:latin typeface="Oxygen"/>
                        <a:ea typeface="Oxygen"/>
                        <a:cs typeface="Oxygen"/>
                        <a:sym typeface="Oxygen"/>
                      </a:endParaRPr>
                    </a:p>
                  </a:txBody>
                  <a:tcPr marL="95250" marR="95250" marT="28575" marB="28575">
                    <a:lnL w="9525" cap="flat" cmpd="sng">
                      <a:solidFill>
                        <a:srgbClr val="B0B0B0">
                          <a:alpha val="0"/>
                        </a:srgbClr>
                      </a:solidFill>
                      <a:prstDash val="solid"/>
                      <a:round/>
                      <a:headEnd type="none" w="sm" len="sm"/>
                      <a:tailEnd type="none" w="sm" len="sm"/>
                    </a:lnL>
                    <a:lnR w="9525" cap="flat" cmpd="sng">
                      <a:solidFill>
                        <a:srgbClr val="B0B0B0">
                          <a:alpha val="0"/>
                        </a:srgbClr>
                      </a:solidFill>
                      <a:prstDash val="solid"/>
                      <a:round/>
                      <a:headEnd type="none" w="sm" len="sm"/>
                      <a:tailEnd type="none" w="sm" len="sm"/>
                    </a:lnR>
                    <a:lnT w="9525" cap="flat" cmpd="sng">
                      <a:solidFill>
                        <a:srgbClr val="B0B0B0">
                          <a:alpha val="0"/>
                        </a:srgbClr>
                      </a:solidFill>
                      <a:prstDash val="solid"/>
                      <a:round/>
                      <a:headEnd type="none" w="sm" len="sm"/>
                      <a:tailEnd type="none" w="sm" len="sm"/>
                    </a:lnT>
                    <a:lnB w="9525" cap="flat" cmpd="sng">
                      <a:solidFill>
                        <a:srgbClr val="B0B0B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007B5F"/>
                          </a:solidFill>
                          <a:latin typeface="Oxygen"/>
                          <a:ea typeface="Oxygen"/>
                          <a:cs typeface="Oxygen"/>
                          <a:sym typeface="Oxygen"/>
                        </a:rPr>
                        <a:t>FOH Christmas Fayre</a:t>
                      </a:r>
                      <a:endParaRPr sz="1100">
                        <a:solidFill>
                          <a:srgbClr val="007B5F"/>
                        </a:solidFill>
                        <a:latin typeface="Oxygen"/>
                        <a:ea typeface="Oxygen"/>
                        <a:cs typeface="Oxygen"/>
                        <a:sym typeface="Oxygen"/>
                      </a:endParaRPr>
                    </a:p>
                  </a:txBody>
                  <a:tcPr marL="95250" marR="95250" marT="28575" marB="28575">
                    <a:lnL w="9525" cap="flat" cmpd="sng">
                      <a:solidFill>
                        <a:srgbClr val="B0B0B0">
                          <a:alpha val="0"/>
                        </a:srgbClr>
                      </a:solidFill>
                      <a:prstDash val="solid"/>
                      <a:round/>
                      <a:headEnd type="none" w="sm" len="sm"/>
                      <a:tailEnd type="none" w="sm" len="sm"/>
                    </a:lnL>
                    <a:lnR w="9525" cap="flat" cmpd="sng">
                      <a:solidFill>
                        <a:srgbClr val="B0B0B0">
                          <a:alpha val="0"/>
                        </a:srgbClr>
                      </a:solidFill>
                      <a:prstDash val="solid"/>
                      <a:round/>
                      <a:headEnd type="none" w="sm" len="sm"/>
                      <a:tailEnd type="none" w="sm" len="sm"/>
                    </a:lnR>
                    <a:lnT w="9525" cap="flat" cmpd="sng">
                      <a:solidFill>
                        <a:srgbClr val="B0B0B0">
                          <a:alpha val="0"/>
                        </a:srgbClr>
                      </a:solidFill>
                      <a:prstDash val="solid"/>
                      <a:round/>
                      <a:headEnd type="none" w="sm" len="sm"/>
                      <a:tailEnd type="none" w="sm" len="sm"/>
                    </a:lnT>
                    <a:lnB w="9525" cap="flat" cmpd="sng">
                      <a:solidFill>
                        <a:srgbClr val="B0B0B0">
                          <a:alpha val="0"/>
                        </a:srgbClr>
                      </a:solidFill>
                      <a:prstDash val="solid"/>
                      <a:round/>
                      <a:headEnd type="none" w="sm" len="sm"/>
                      <a:tailEnd type="none" w="sm" len="sm"/>
                    </a:lnB>
                  </a:tcPr>
                </a:tc>
                <a:extLst>
                  <a:ext uri="{0D108BD9-81ED-4DB2-BD59-A6C34878D82A}">
                    <a16:rowId xmlns:a16="http://schemas.microsoft.com/office/drawing/2014/main" val="10015"/>
                  </a:ext>
                </a:extLst>
              </a:tr>
              <a:tr h="340275">
                <a:tc>
                  <a:txBody>
                    <a:bodyPr/>
                    <a:lstStyle/>
                    <a:p>
                      <a:pPr marL="0" lvl="0" indent="0" algn="l" rtl="0">
                        <a:spcBef>
                          <a:spcPts val="0"/>
                        </a:spcBef>
                        <a:spcAft>
                          <a:spcPts val="0"/>
                        </a:spcAft>
                        <a:buNone/>
                      </a:pPr>
                      <a:r>
                        <a:rPr lang="en-US" sz="1100">
                          <a:solidFill>
                            <a:srgbClr val="007B5F"/>
                          </a:solidFill>
                          <a:latin typeface="Oxygen"/>
                          <a:ea typeface="Oxygen"/>
                          <a:cs typeface="Oxygen"/>
                          <a:sym typeface="Oxygen"/>
                        </a:rPr>
                        <a:t>Friday 16th December 2022</a:t>
                      </a:r>
                      <a:endParaRPr sz="1100">
                        <a:solidFill>
                          <a:srgbClr val="007B5F"/>
                        </a:solidFill>
                        <a:latin typeface="Oxygen"/>
                        <a:ea typeface="Oxygen"/>
                        <a:cs typeface="Oxygen"/>
                        <a:sym typeface="Oxygen"/>
                      </a:endParaRPr>
                    </a:p>
                  </a:txBody>
                  <a:tcPr marL="95250" marR="95250" marT="28575" marB="28575">
                    <a:lnL w="9525" cap="flat" cmpd="sng">
                      <a:solidFill>
                        <a:srgbClr val="B0B0B0">
                          <a:alpha val="0"/>
                        </a:srgbClr>
                      </a:solidFill>
                      <a:prstDash val="solid"/>
                      <a:round/>
                      <a:headEnd type="none" w="sm" len="sm"/>
                      <a:tailEnd type="none" w="sm" len="sm"/>
                    </a:lnL>
                    <a:lnR w="9525" cap="flat" cmpd="sng">
                      <a:solidFill>
                        <a:srgbClr val="B0B0B0">
                          <a:alpha val="0"/>
                        </a:srgbClr>
                      </a:solidFill>
                      <a:prstDash val="solid"/>
                      <a:round/>
                      <a:headEnd type="none" w="sm" len="sm"/>
                      <a:tailEnd type="none" w="sm" len="sm"/>
                    </a:lnR>
                    <a:lnT w="9525" cap="flat" cmpd="sng">
                      <a:solidFill>
                        <a:srgbClr val="B0B0B0">
                          <a:alpha val="0"/>
                        </a:srgbClr>
                      </a:solidFill>
                      <a:prstDash val="solid"/>
                      <a:round/>
                      <a:headEnd type="none" w="sm" len="sm"/>
                      <a:tailEnd type="none" w="sm" len="sm"/>
                    </a:lnT>
                    <a:lnB w="9525" cap="flat" cmpd="sng">
                      <a:solidFill>
                        <a:srgbClr val="B0B0B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007B5F"/>
                          </a:solidFill>
                          <a:latin typeface="Oxygen"/>
                          <a:ea typeface="Oxygen"/>
                          <a:cs typeface="Oxygen"/>
                          <a:sym typeface="Oxygen"/>
                        </a:rPr>
                        <a:t>FOH Krispy Kreme Sale</a:t>
                      </a:r>
                      <a:endParaRPr sz="1100">
                        <a:solidFill>
                          <a:srgbClr val="007B5F"/>
                        </a:solidFill>
                        <a:latin typeface="Oxygen"/>
                        <a:ea typeface="Oxygen"/>
                        <a:cs typeface="Oxygen"/>
                        <a:sym typeface="Oxygen"/>
                      </a:endParaRPr>
                    </a:p>
                  </a:txBody>
                  <a:tcPr marL="95250" marR="95250" marT="28575" marB="28575">
                    <a:lnL w="9525" cap="flat" cmpd="sng">
                      <a:solidFill>
                        <a:srgbClr val="B0B0B0">
                          <a:alpha val="0"/>
                        </a:srgbClr>
                      </a:solidFill>
                      <a:prstDash val="solid"/>
                      <a:round/>
                      <a:headEnd type="none" w="sm" len="sm"/>
                      <a:tailEnd type="none" w="sm" len="sm"/>
                    </a:lnL>
                    <a:lnR w="9525" cap="flat" cmpd="sng">
                      <a:solidFill>
                        <a:srgbClr val="B0B0B0">
                          <a:alpha val="0"/>
                        </a:srgbClr>
                      </a:solidFill>
                      <a:prstDash val="solid"/>
                      <a:round/>
                      <a:headEnd type="none" w="sm" len="sm"/>
                      <a:tailEnd type="none" w="sm" len="sm"/>
                    </a:lnR>
                    <a:lnT w="9525" cap="flat" cmpd="sng">
                      <a:solidFill>
                        <a:srgbClr val="B0B0B0">
                          <a:alpha val="0"/>
                        </a:srgbClr>
                      </a:solidFill>
                      <a:prstDash val="solid"/>
                      <a:round/>
                      <a:headEnd type="none" w="sm" len="sm"/>
                      <a:tailEnd type="none" w="sm" len="sm"/>
                    </a:lnT>
                    <a:lnB w="9525" cap="flat" cmpd="sng">
                      <a:solidFill>
                        <a:srgbClr val="B0B0B0">
                          <a:alpha val="0"/>
                        </a:srgbClr>
                      </a:solidFill>
                      <a:prstDash val="solid"/>
                      <a:round/>
                      <a:headEnd type="none" w="sm" len="sm"/>
                      <a:tailEnd type="none" w="sm" len="sm"/>
                    </a:lnB>
                  </a:tcPr>
                </a:tc>
                <a:extLst>
                  <a:ext uri="{0D108BD9-81ED-4DB2-BD59-A6C34878D82A}">
                    <a16:rowId xmlns:a16="http://schemas.microsoft.com/office/drawing/2014/main" val="10016"/>
                  </a:ext>
                </a:extLst>
              </a:tr>
              <a:tr h="340275">
                <a:tc>
                  <a:txBody>
                    <a:bodyPr/>
                    <a:lstStyle/>
                    <a:p>
                      <a:pPr marL="0" lvl="0" indent="0" algn="l" rtl="0">
                        <a:spcBef>
                          <a:spcPts val="0"/>
                        </a:spcBef>
                        <a:spcAft>
                          <a:spcPts val="0"/>
                        </a:spcAft>
                        <a:buNone/>
                      </a:pPr>
                      <a:r>
                        <a:rPr lang="en-US" sz="1100">
                          <a:solidFill>
                            <a:srgbClr val="007B5F"/>
                          </a:solidFill>
                          <a:latin typeface="Oxygen"/>
                          <a:ea typeface="Oxygen"/>
                          <a:cs typeface="Oxygen"/>
                          <a:sym typeface="Oxygen"/>
                        </a:rPr>
                        <a:t>20th February - 24th February</a:t>
                      </a:r>
                      <a:endParaRPr sz="1100">
                        <a:solidFill>
                          <a:srgbClr val="007B5F"/>
                        </a:solidFill>
                        <a:latin typeface="Oxygen"/>
                        <a:ea typeface="Oxygen"/>
                        <a:cs typeface="Oxygen"/>
                        <a:sym typeface="Oxygen"/>
                      </a:endParaRPr>
                    </a:p>
                  </a:txBody>
                  <a:tcPr marL="95250" marR="95250" marT="28575" marB="28575">
                    <a:lnL w="9525" cap="flat" cmpd="sng">
                      <a:solidFill>
                        <a:srgbClr val="B0B0B0">
                          <a:alpha val="0"/>
                        </a:srgbClr>
                      </a:solidFill>
                      <a:prstDash val="solid"/>
                      <a:round/>
                      <a:headEnd type="none" w="sm" len="sm"/>
                      <a:tailEnd type="none" w="sm" len="sm"/>
                    </a:lnL>
                    <a:lnR w="9525" cap="flat" cmpd="sng">
                      <a:solidFill>
                        <a:srgbClr val="B0B0B0">
                          <a:alpha val="0"/>
                        </a:srgbClr>
                      </a:solidFill>
                      <a:prstDash val="solid"/>
                      <a:round/>
                      <a:headEnd type="none" w="sm" len="sm"/>
                      <a:tailEnd type="none" w="sm" len="sm"/>
                    </a:lnR>
                    <a:lnT w="9525" cap="flat" cmpd="sng">
                      <a:solidFill>
                        <a:srgbClr val="B0B0B0">
                          <a:alpha val="0"/>
                        </a:srgbClr>
                      </a:solidFill>
                      <a:prstDash val="solid"/>
                      <a:round/>
                      <a:headEnd type="none" w="sm" len="sm"/>
                      <a:tailEnd type="none" w="sm" len="sm"/>
                    </a:lnT>
                    <a:lnB w="9525" cap="flat" cmpd="sng">
                      <a:solidFill>
                        <a:srgbClr val="B0B0B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007B5F"/>
                          </a:solidFill>
                          <a:latin typeface="Oxygen"/>
                          <a:ea typeface="Oxygen"/>
                          <a:cs typeface="Oxygen"/>
                          <a:sym typeface="Oxygen"/>
                        </a:rPr>
                        <a:t>Year 4 Swimming Lessons - 4FB</a:t>
                      </a:r>
                      <a:endParaRPr sz="1100">
                        <a:solidFill>
                          <a:srgbClr val="007B5F"/>
                        </a:solidFill>
                        <a:latin typeface="Oxygen"/>
                        <a:ea typeface="Oxygen"/>
                        <a:cs typeface="Oxygen"/>
                        <a:sym typeface="Oxygen"/>
                      </a:endParaRPr>
                    </a:p>
                  </a:txBody>
                  <a:tcPr marL="95250" marR="95250" marT="28575" marB="28575">
                    <a:lnL w="9525" cap="flat" cmpd="sng">
                      <a:solidFill>
                        <a:srgbClr val="B0B0B0">
                          <a:alpha val="0"/>
                        </a:srgbClr>
                      </a:solidFill>
                      <a:prstDash val="solid"/>
                      <a:round/>
                      <a:headEnd type="none" w="sm" len="sm"/>
                      <a:tailEnd type="none" w="sm" len="sm"/>
                    </a:lnL>
                    <a:lnR w="9525" cap="flat" cmpd="sng">
                      <a:solidFill>
                        <a:srgbClr val="B0B0B0">
                          <a:alpha val="0"/>
                        </a:srgbClr>
                      </a:solidFill>
                      <a:prstDash val="solid"/>
                      <a:round/>
                      <a:headEnd type="none" w="sm" len="sm"/>
                      <a:tailEnd type="none" w="sm" len="sm"/>
                    </a:lnR>
                    <a:lnT w="9525" cap="flat" cmpd="sng">
                      <a:solidFill>
                        <a:srgbClr val="B0B0B0">
                          <a:alpha val="0"/>
                        </a:srgbClr>
                      </a:solidFill>
                      <a:prstDash val="solid"/>
                      <a:round/>
                      <a:headEnd type="none" w="sm" len="sm"/>
                      <a:tailEnd type="none" w="sm" len="sm"/>
                    </a:lnT>
                    <a:lnB w="9525" cap="flat" cmpd="sng">
                      <a:solidFill>
                        <a:srgbClr val="B0B0B0">
                          <a:alpha val="0"/>
                        </a:srgbClr>
                      </a:solidFill>
                      <a:prstDash val="solid"/>
                      <a:round/>
                      <a:headEnd type="none" w="sm" len="sm"/>
                      <a:tailEnd type="none" w="sm" len="sm"/>
                    </a:lnB>
                  </a:tcPr>
                </a:tc>
                <a:extLst>
                  <a:ext uri="{0D108BD9-81ED-4DB2-BD59-A6C34878D82A}">
                    <a16:rowId xmlns:a16="http://schemas.microsoft.com/office/drawing/2014/main" val="10017"/>
                  </a:ext>
                </a:extLst>
              </a:tr>
              <a:tr h="178475">
                <a:tc>
                  <a:txBody>
                    <a:bodyPr/>
                    <a:lstStyle/>
                    <a:p>
                      <a:pPr marL="0" lvl="0" indent="0" algn="l" rtl="0">
                        <a:spcBef>
                          <a:spcPts val="0"/>
                        </a:spcBef>
                        <a:spcAft>
                          <a:spcPts val="0"/>
                        </a:spcAft>
                        <a:buNone/>
                      </a:pPr>
                      <a:r>
                        <a:rPr lang="en-US" sz="1100">
                          <a:solidFill>
                            <a:srgbClr val="007B5F"/>
                          </a:solidFill>
                          <a:latin typeface="Oxygen"/>
                          <a:ea typeface="Oxygen"/>
                          <a:cs typeface="Oxygen"/>
                          <a:sym typeface="Oxygen"/>
                        </a:rPr>
                        <a:t>27th February - 3rd March</a:t>
                      </a:r>
                      <a:endParaRPr sz="1100">
                        <a:solidFill>
                          <a:srgbClr val="007B5F"/>
                        </a:solidFill>
                        <a:latin typeface="Oxygen"/>
                        <a:ea typeface="Oxygen"/>
                        <a:cs typeface="Oxygen"/>
                        <a:sym typeface="Oxygen"/>
                      </a:endParaRPr>
                    </a:p>
                  </a:txBody>
                  <a:tcPr marL="95250" marR="95250" marT="28575" marB="28575">
                    <a:lnL w="9525" cap="flat" cmpd="sng">
                      <a:solidFill>
                        <a:srgbClr val="B0B0B0">
                          <a:alpha val="0"/>
                        </a:srgbClr>
                      </a:solidFill>
                      <a:prstDash val="solid"/>
                      <a:round/>
                      <a:headEnd type="none" w="sm" len="sm"/>
                      <a:tailEnd type="none" w="sm" len="sm"/>
                    </a:lnL>
                    <a:lnR w="9525" cap="flat" cmpd="sng">
                      <a:solidFill>
                        <a:srgbClr val="B0B0B0">
                          <a:alpha val="0"/>
                        </a:srgbClr>
                      </a:solidFill>
                      <a:prstDash val="solid"/>
                      <a:round/>
                      <a:headEnd type="none" w="sm" len="sm"/>
                      <a:tailEnd type="none" w="sm" len="sm"/>
                    </a:lnR>
                    <a:lnT w="9525" cap="flat" cmpd="sng">
                      <a:solidFill>
                        <a:srgbClr val="B0B0B0">
                          <a:alpha val="0"/>
                        </a:srgbClr>
                      </a:solidFill>
                      <a:prstDash val="solid"/>
                      <a:round/>
                      <a:headEnd type="none" w="sm" len="sm"/>
                      <a:tailEnd type="none" w="sm" len="sm"/>
                    </a:lnT>
                    <a:lnB w="9525" cap="flat" cmpd="sng">
                      <a:solidFill>
                        <a:srgbClr val="B0B0B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007B5F"/>
                          </a:solidFill>
                          <a:latin typeface="Oxygen"/>
                          <a:ea typeface="Oxygen"/>
                          <a:cs typeface="Oxygen"/>
                          <a:sym typeface="Oxygen"/>
                        </a:rPr>
                        <a:t>Year 4 Swimming Lessons - 4JG</a:t>
                      </a:r>
                      <a:endParaRPr sz="1100">
                        <a:solidFill>
                          <a:srgbClr val="007B5F"/>
                        </a:solidFill>
                        <a:latin typeface="Oxygen"/>
                        <a:ea typeface="Oxygen"/>
                        <a:cs typeface="Oxygen"/>
                        <a:sym typeface="Oxygen"/>
                      </a:endParaRPr>
                    </a:p>
                  </a:txBody>
                  <a:tcPr marL="95250" marR="95250" marT="28575" marB="28575">
                    <a:lnL w="9525" cap="flat" cmpd="sng">
                      <a:solidFill>
                        <a:srgbClr val="B0B0B0">
                          <a:alpha val="0"/>
                        </a:srgbClr>
                      </a:solidFill>
                      <a:prstDash val="solid"/>
                      <a:round/>
                      <a:headEnd type="none" w="sm" len="sm"/>
                      <a:tailEnd type="none" w="sm" len="sm"/>
                    </a:lnL>
                    <a:lnR w="9525" cap="flat" cmpd="sng">
                      <a:solidFill>
                        <a:srgbClr val="B0B0B0">
                          <a:alpha val="0"/>
                        </a:srgbClr>
                      </a:solidFill>
                      <a:prstDash val="solid"/>
                      <a:round/>
                      <a:headEnd type="none" w="sm" len="sm"/>
                      <a:tailEnd type="none" w="sm" len="sm"/>
                    </a:lnR>
                    <a:lnT w="9525" cap="flat" cmpd="sng">
                      <a:solidFill>
                        <a:srgbClr val="B0B0B0">
                          <a:alpha val="0"/>
                        </a:srgbClr>
                      </a:solidFill>
                      <a:prstDash val="solid"/>
                      <a:round/>
                      <a:headEnd type="none" w="sm" len="sm"/>
                      <a:tailEnd type="none" w="sm" len="sm"/>
                    </a:lnT>
                    <a:lnB w="9525" cap="flat" cmpd="sng">
                      <a:solidFill>
                        <a:srgbClr val="B0B0B0">
                          <a:alpha val="0"/>
                        </a:srgbClr>
                      </a:solidFill>
                      <a:prstDash val="solid"/>
                      <a:round/>
                      <a:headEnd type="none" w="sm" len="sm"/>
                      <a:tailEnd type="none" w="sm" len="sm"/>
                    </a:lnB>
                  </a:tcPr>
                </a:tc>
                <a:extLst>
                  <a:ext uri="{0D108BD9-81ED-4DB2-BD59-A6C34878D82A}">
                    <a16:rowId xmlns:a16="http://schemas.microsoft.com/office/drawing/2014/main" val="10018"/>
                  </a:ext>
                </a:extLst>
              </a:tr>
            </a:tbl>
          </a:graphicData>
        </a:graphic>
      </p:graphicFrame>
      <p:pic>
        <p:nvPicPr>
          <p:cNvPr id="244" name="Google Shape;244;g1257fc16fb5_0_37"/>
          <p:cNvPicPr preferRelativeResize="0"/>
          <p:nvPr/>
        </p:nvPicPr>
        <p:blipFill>
          <a:blip r:embed="rId3">
            <a:alphaModFix/>
          </a:blip>
          <a:stretch>
            <a:fillRect/>
          </a:stretch>
        </p:blipFill>
        <p:spPr>
          <a:xfrm>
            <a:off x="152400" y="6882250"/>
            <a:ext cx="2744062" cy="3658749"/>
          </a:xfrm>
          <a:prstGeom prst="rect">
            <a:avLst/>
          </a:prstGeom>
          <a:noFill/>
          <a:ln>
            <a:noFill/>
          </a:ln>
        </p:spPr>
      </p:pic>
      <p:pic>
        <p:nvPicPr>
          <p:cNvPr id="245" name="Google Shape;245;g1257fc16fb5_0_37"/>
          <p:cNvPicPr preferRelativeResize="0"/>
          <p:nvPr/>
        </p:nvPicPr>
        <p:blipFill>
          <a:blip r:embed="rId4">
            <a:alphaModFix/>
          </a:blip>
          <a:stretch>
            <a:fillRect/>
          </a:stretch>
        </p:blipFill>
        <p:spPr>
          <a:xfrm>
            <a:off x="3007112" y="7078413"/>
            <a:ext cx="4355236" cy="326642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7B5F"/>
        </a:solidFill>
        <a:effectLst/>
      </p:bgPr>
    </p:bg>
    <p:spTree>
      <p:nvGrpSpPr>
        <p:cNvPr id="1" name="Shape 249"/>
        <p:cNvGrpSpPr/>
        <p:nvPr/>
      </p:nvGrpSpPr>
      <p:grpSpPr>
        <a:xfrm>
          <a:off x="0" y="0"/>
          <a:ext cx="0" cy="0"/>
          <a:chOff x="0" y="0"/>
          <a:chExt cx="0" cy="0"/>
        </a:xfrm>
      </p:grpSpPr>
      <p:pic>
        <p:nvPicPr>
          <p:cNvPr id="250" name="Google Shape;250;g12fe2e186c0_0_2"/>
          <p:cNvPicPr preferRelativeResize="0"/>
          <p:nvPr/>
        </p:nvPicPr>
        <p:blipFill>
          <a:blip r:embed="rId3">
            <a:alphaModFix/>
          </a:blip>
          <a:stretch>
            <a:fillRect/>
          </a:stretch>
        </p:blipFill>
        <p:spPr>
          <a:xfrm>
            <a:off x="2826798" y="3934974"/>
            <a:ext cx="4577302" cy="6473974"/>
          </a:xfrm>
          <a:prstGeom prst="rect">
            <a:avLst/>
          </a:prstGeom>
          <a:noFill/>
          <a:ln>
            <a:noFill/>
          </a:ln>
        </p:spPr>
      </p:pic>
      <p:sp>
        <p:nvSpPr>
          <p:cNvPr id="251" name="Google Shape;251;g12fe2e186c0_0_2"/>
          <p:cNvSpPr/>
          <p:nvPr/>
        </p:nvSpPr>
        <p:spPr>
          <a:xfrm>
            <a:off x="5981700" y="5206975"/>
            <a:ext cx="1276200" cy="1339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g12fe2e186c0_0_2"/>
          <p:cNvSpPr txBox="1"/>
          <p:nvPr/>
        </p:nvSpPr>
        <p:spPr>
          <a:xfrm>
            <a:off x="5981700" y="5507125"/>
            <a:ext cx="1276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b="1">
                <a:latin typeface="Oxygen"/>
                <a:ea typeface="Oxygen"/>
                <a:cs typeface="Oxygen"/>
                <a:sym typeface="Oxygen"/>
              </a:rPr>
              <a:t>Please contact the school office if you would like to sponsor Leon!</a:t>
            </a:r>
            <a:endParaRPr sz="900" b="1">
              <a:latin typeface="Oxygen"/>
              <a:ea typeface="Oxygen"/>
              <a:cs typeface="Oxygen"/>
              <a:sym typeface="Oxygen"/>
            </a:endParaRPr>
          </a:p>
        </p:txBody>
      </p:sp>
      <p:pic>
        <p:nvPicPr>
          <p:cNvPr id="253" name="Google Shape;253;g12fe2e186c0_0_2"/>
          <p:cNvPicPr preferRelativeResize="0"/>
          <p:nvPr/>
        </p:nvPicPr>
        <p:blipFill>
          <a:blip r:embed="rId4">
            <a:alphaModFix/>
          </a:blip>
          <a:stretch>
            <a:fillRect/>
          </a:stretch>
        </p:blipFill>
        <p:spPr>
          <a:xfrm>
            <a:off x="2940025" y="6183800"/>
            <a:ext cx="874225" cy="874225"/>
          </a:xfrm>
          <a:prstGeom prst="rect">
            <a:avLst/>
          </a:prstGeom>
          <a:noFill/>
          <a:ln>
            <a:noFill/>
          </a:ln>
        </p:spPr>
      </p:pic>
      <p:sp>
        <p:nvSpPr>
          <p:cNvPr id="254" name="Google Shape;254;g12fe2e186c0_0_2"/>
          <p:cNvSpPr txBox="1"/>
          <p:nvPr/>
        </p:nvSpPr>
        <p:spPr>
          <a:xfrm>
            <a:off x="133350" y="352425"/>
            <a:ext cx="3000000" cy="350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lt1"/>
                </a:solidFill>
                <a:latin typeface="Oxygen"/>
                <a:ea typeface="Oxygen"/>
                <a:cs typeface="Oxygen"/>
                <a:sym typeface="Oxygen"/>
              </a:rPr>
              <a:t> As part of our transition process, we have made a google form on which you, as parents and carers, can inform us of anything you would like next year’s teacher to know.  Please</a:t>
            </a:r>
            <a:r>
              <a:rPr lang="en-US" sz="1800" u="sng">
                <a:solidFill>
                  <a:schemeClr val="lt1"/>
                </a:solidFill>
                <a:latin typeface="Oxygen"/>
                <a:ea typeface="Oxygen"/>
                <a:cs typeface="Oxygen"/>
                <a:sym typeface="Oxygen"/>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click here</a:t>
            </a:r>
            <a:r>
              <a:rPr lang="en-US" sz="1800">
                <a:solidFill>
                  <a:schemeClr val="lt1"/>
                </a:solidFill>
                <a:latin typeface="Oxygen"/>
                <a:ea typeface="Oxygen"/>
                <a:cs typeface="Oxygen"/>
                <a:sym typeface="Oxygen"/>
              </a:rPr>
              <a:t> to access the form.  Please note, we will not always reply to these comments but class teachers will read them.</a:t>
            </a:r>
            <a:endParaRPr sz="2100">
              <a:solidFill>
                <a:schemeClr val="lt1"/>
              </a:solidFill>
            </a:endParaRPr>
          </a:p>
        </p:txBody>
      </p:sp>
      <p:sp>
        <p:nvSpPr>
          <p:cNvPr id="255" name="Google Shape;255;g12fe2e186c0_0_2"/>
          <p:cNvSpPr txBox="1"/>
          <p:nvPr/>
        </p:nvSpPr>
        <p:spPr>
          <a:xfrm>
            <a:off x="323850" y="95250"/>
            <a:ext cx="23145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solidFill>
                  <a:schemeClr val="lt1"/>
                </a:solidFill>
                <a:latin typeface="Titan One"/>
                <a:ea typeface="Titan One"/>
                <a:cs typeface="Titan One"/>
                <a:sym typeface="Titan One"/>
              </a:rPr>
              <a:t>Transition</a:t>
            </a:r>
            <a:endParaRPr sz="1600">
              <a:solidFill>
                <a:schemeClr val="lt1"/>
              </a:solidFill>
              <a:latin typeface="Titan One"/>
              <a:ea typeface="Titan One"/>
              <a:cs typeface="Titan One"/>
              <a:sym typeface="Titan One"/>
            </a:endParaRPr>
          </a:p>
        </p:txBody>
      </p:sp>
      <p:pic>
        <p:nvPicPr>
          <p:cNvPr id="256" name="Google Shape;256;g12fe2e186c0_0_2"/>
          <p:cNvPicPr preferRelativeResize="0"/>
          <p:nvPr/>
        </p:nvPicPr>
        <p:blipFill>
          <a:blip r:embed="rId6">
            <a:alphaModFix/>
          </a:blip>
          <a:stretch>
            <a:fillRect/>
          </a:stretch>
        </p:blipFill>
        <p:spPr>
          <a:xfrm>
            <a:off x="3285750" y="476250"/>
            <a:ext cx="4118349" cy="2744896"/>
          </a:xfrm>
          <a:prstGeom prst="rect">
            <a:avLst/>
          </a:prstGeom>
          <a:noFill/>
          <a:ln>
            <a:noFill/>
          </a:ln>
        </p:spPr>
      </p:pic>
      <p:pic>
        <p:nvPicPr>
          <p:cNvPr id="257" name="Google Shape;257;g12fe2e186c0_0_2"/>
          <p:cNvPicPr preferRelativeResize="0"/>
          <p:nvPr/>
        </p:nvPicPr>
        <p:blipFill>
          <a:blip r:embed="rId7">
            <a:alphaModFix/>
          </a:blip>
          <a:stretch>
            <a:fillRect/>
          </a:stretch>
        </p:blipFill>
        <p:spPr>
          <a:xfrm>
            <a:off x="152400" y="4014225"/>
            <a:ext cx="2521384" cy="3782999"/>
          </a:xfrm>
          <a:prstGeom prst="rect">
            <a:avLst/>
          </a:prstGeom>
          <a:noFill/>
          <a:ln>
            <a:noFill/>
          </a:ln>
        </p:spPr>
      </p:pic>
      <p:pic>
        <p:nvPicPr>
          <p:cNvPr id="258" name="Google Shape;258;g12fe2e186c0_0_2"/>
          <p:cNvPicPr preferRelativeResize="0"/>
          <p:nvPr/>
        </p:nvPicPr>
        <p:blipFill>
          <a:blip r:embed="rId8">
            <a:alphaModFix/>
          </a:blip>
          <a:stretch>
            <a:fillRect/>
          </a:stretch>
        </p:blipFill>
        <p:spPr>
          <a:xfrm>
            <a:off x="142875" y="8477251"/>
            <a:ext cx="2540426" cy="1693204"/>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1432</Words>
  <Application>Microsoft Office PowerPoint</Application>
  <PresentationFormat>Custom</PresentationFormat>
  <Paragraphs>139</Paragraphs>
  <Slides>13</Slides>
  <Notes>13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vt:i4>
      </vt:variant>
    </vt:vector>
  </HeadingPairs>
  <TitlesOfParts>
    <vt:vector size="21" baseType="lpstr">
      <vt:lpstr>Titan One</vt:lpstr>
      <vt:lpstr>Oxygen</vt:lpstr>
      <vt:lpstr>Arial</vt:lpstr>
      <vt:lpstr>Open Sans</vt:lpstr>
      <vt:lpstr>Calibri</vt:lpstr>
      <vt:lpstr>Century Gothic</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Nairne</dc:creator>
  <cp:lastModifiedBy>Claire Nairne</cp:lastModifiedBy>
  <cp:revision>1</cp:revision>
  <dcterms:created xsi:type="dcterms:W3CDTF">2006-08-16T00:00:00Z</dcterms:created>
  <dcterms:modified xsi:type="dcterms:W3CDTF">2022-07-01T17:17:32Z</dcterms:modified>
</cp:coreProperties>
</file>