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8" r:id="rId4"/>
    <p:sldId id="318" r:id="rId5"/>
    <p:sldId id="322" r:id="rId6"/>
    <p:sldId id="317" r:id="rId7"/>
    <p:sldId id="311" r:id="rId8"/>
    <p:sldId id="301" r:id="rId9"/>
    <p:sldId id="312" r:id="rId10"/>
    <p:sldId id="303" r:id="rId11"/>
    <p:sldId id="306" r:id="rId12"/>
    <p:sldId id="305" r:id="rId13"/>
    <p:sldId id="323" r:id="rId14"/>
    <p:sldId id="32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8"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9476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5307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0397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595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34B50-72AD-4D7F-A340-6802440017DE}"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06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34B50-72AD-4D7F-A340-6802440017DE}"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8689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34B50-72AD-4D7F-A340-6802440017DE}" type="datetimeFigureOut">
              <a:rPr lang="en-GB" smtClean="0"/>
              <a:t>14/05/2020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118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34B50-72AD-4D7F-A340-6802440017DE}" type="datetimeFigureOut">
              <a:rPr lang="en-GB" smtClean="0"/>
              <a:t>14/05/2020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93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34B50-72AD-4D7F-A340-6802440017DE}" type="datetimeFigureOut">
              <a:rPr lang="en-GB" smtClean="0"/>
              <a:t>14/05/2020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393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02912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83709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34B50-72AD-4D7F-A340-6802440017DE}" type="datetimeFigureOut">
              <a:rPr lang="en-GB" smtClean="0"/>
              <a:t>14/05/2020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8B12-769E-4CBC-919F-38F838D56ECF}" type="slidenum">
              <a:rPr lang="en-GB" smtClean="0"/>
              <a:t>‹#›</a:t>
            </a:fld>
            <a:endParaRPr lang="en-GB"/>
          </a:p>
        </p:txBody>
      </p:sp>
    </p:spTree>
    <p:extLst>
      <p:ext uri="{BB962C8B-B14F-4D97-AF65-F5344CB8AC3E}">
        <p14:creationId xmlns:p14="http://schemas.microsoft.com/office/powerpoint/2010/main" val="340486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2" Type="http://schemas.openxmlformats.org/officeDocument/2006/relationships/hyperlink" Target="http://www.estimation180.com/day-59.html"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whiterosemaths.com/homelearning/year-5/" TargetMode="Externa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Starters</a:t>
            </a:r>
            <a:endParaRPr lang="en-GB" dirty="0"/>
          </a:p>
        </p:txBody>
      </p:sp>
      <p:sp>
        <p:nvSpPr>
          <p:cNvPr id="3" name="Content Placeholder 2"/>
          <p:cNvSpPr>
            <a:spLocks noGrp="1"/>
          </p:cNvSpPr>
          <p:nvPr>
            <p:ph sz="half" idx="1"/>
          </p:nvPr>
        </p:nvSpPr>
        <p:spPr/>
        <p:txBody>
          <a:bodyPr>
            <a:normAutofit fontScale="92500" lnSpcReduction="10000"/>
          </a:bodyPr>
          <a:lstStyle/>
          <a:p>
            <a:r>
              <a:rPr lang="en-GB" dirty="0" smtClean="0"/>
              <a:t>Today’s estimation.</a:t>
            </a:r>
          </a:p>
          <a:p>
            <a:pPr marL="0" indent="0">
              <a:buNone/>
            </a:pPr>
            <a:endParaRPr lang="en-GB" dirty="0" smtClean="0"/>
          </a:p>
          <a:p>
            <a:r>
              <a:rPr lang="en-GB" dirty="0">
                <a:hlinkClick r:id="rId2"/>
              </a:rPr>
              <a:t>http://</a:t>
            </a:r>
            <a:r>
              <a:rPr lang="en-GB" dirty="0" smtClean="0">
                <a:hlinkClick r:id="rId2"/>
              </a:rPr>
              <a:t>www.estimation180.com/day-59.html</a:t>
            </a:r>
            <a:endParaRPr lang="en-GB" dirty="0" smtClean="0"/>
          </a:p>
          <a:p>
            <a:endParaRPr lang="en-GB" dirty="0"/>
          </a:p>
          <a:p>
            <a:r>
              <a:rPr lang="en-GB" dirty="0" smtClean="0"/>
              <a:t>This one is harder than it looks.  Read the challenge carefully and think carefully too.  A chance for a point here! You just have to order them from the smallest capacity to the largest.</a:t>
            </a:r>
            <a:endParaRPr lang="en-GB" dirty="0" smtClean="0"/>
          </a:p>
        </p:txBody>
      </p:sp>
      <p:sp>
        <p:nvSpPr>
          <p:cNvPr id="4" name="Content Placeholder 3"/>
          <p:cNvSpPr>
            <a:spLocks noGrp="1"/>
          </p:cNvSpPr>
          <p:nvPr>
            <p:ph sz="half" idx="2"/>
          </p:nvPr>
        </p:nvSpPr>
        <p:spPr/>
        <p:txBody>
          <a:bodyPr>
            <a:normAutofit fontScale="92500" lnSpcReduction="10000"/>
          </a:bodyPr>
          <a:lstStyle/>
          <a:p>
            <a:r>
              <a:rPr lang="en-GB" dirty="0" smtClean="0"/>
              <a:t>Use Hit the Button to practise times tables and division skills.</a:t>
            </a:r>
          </a:p>
          <a:p>
            <a:endParaRPr lang="en-GB" dirty="0"/>
          </a:p>
          <a:p>
            <a:endParaRPr lang="en-GB" dirty="0" smtClean="0"/>
          </a:p>
          <a:p>
            <a:pPr marL="0" indent="0">
              <a:buNone/>
            </a:pPr>
            <a:r>
              <a:rPr lang="en-GB" dirty="0" smtClean="0">
                <a:hlinkClick r:id="rId3"/>
              </a:rPr>
              <a:t>https://www.topmarks.co.uk/maths-games/hit-the-button</a:t>
            </a:r>
            <a:endParaRPr lang="en-GB" dirty="0"/>
          </a:p>
        </p:txBody>
      </p:sp>
      <p:pic>
        <p:nvPicPr>
          <p:cNvPr id="3074" name="Picture 2" descr="Image result for hit the bu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793" y="142875"/>
            <a:ext cx="1615281" cy="16152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stimation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6" y="109934"/>
            <a:ext cx="2421466" cy="181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63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1823" y="312738"/>
            <a:ext cx="7118682" cy="6294124"/>
          </a:xfrm>
          <a:prstGeom prst="rect">
            <a:avLst/>
          </a:prstGeom>
        </p:spPr>
      </p:pic>
    </p:spTree>
    <p:extLst>
      <p:ext uri="{BB962C8B-B14F-4D97-AF65-F5344CB8AC3E}">
        <p14:creationId xmlns:p14="http://schemas.microsoft.com/office/powerpoint/2010/main" val="1884083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5224" y="643944"/>
            <a:ext cx="8731655" cy="5563673"/>
          </a:xfrm>
          <a:prstGeom prst="rect">
            <a:avLst/>
          </a:prstGeom>
        </p:spPr>
      </p:pic>
    </p:spTree>
    <p:extLst>
      <p:ext uri="{BB962C8B-B14F-4D97-AF65-F5344CB8AC3E}">
        <p14:creationId xmlns:p14="http://schemas.microsoft.com/office/powerpoint/2010/main" val="1250420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487" y="463639"/>
            <a:ext cx="9927038" cy="6053071"/>
          </a:xfrm>
          <a:prstGeom prst="rect">
            <a:avLst/>
          </a:prstGeom>
        </p:spPr>
      </p:pic>
    </p:spTree>
    <p:extLst>
      <p:ext uri="{BB962C8B-B14F-4D97-AF65-F5344CB8AC3E}">
        <p14:creationId xmlns:p14="http://schemas.microsoft.com/office/powerpoint/2010/main" val="3310941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919" y="1017432"/>
            <a:ext cx="5686908" cy="457200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9827" y="914400"/>
            <a:ext cx="6161825" cy="4620204"/>
          </a:xfrm>
          <a:prstGeom prst="rect">
            <a:avLst/>
          </a:prstGeom>
        </p:spPr>
      </p:pic>
    </p:spTree>
    <p:extLst>
      <p:ext uri="{BB962C8B-B14F-4D97-AF65-F5344CB8AC3E}">
        <p14:creationId xmlns:p14="http://schemas.microsoft.com/office/powerpoint/2010/main" val="1996998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54156"/>
            <a:ext cx="5978591" cy="4438305"/>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590" y="1163432"/>
            <a:ext cx="6088913" cy="4248606"/>
          </a:xfrm>
          <a:prstGeom prst="rect">
            <a:avLst/>
          </a:prstGeom>
        </p:spPr>
      </p:pic>
    </p:spTree>
    <p:extLst>
      <p:ext uri="{BB962C8B-B14F-4D97-AF65-F5344CB8AC3E}">
        <p14:creationId xmlns:p14="http://schemas.microsoft.com/office/powerpoint/2010/main" val="2121029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21" y="129441"/>
            <a:ext cx="10515600" cy="1012914"/>
          </a:xfrm>
        </p:spPr>
        <p:txBody>
          <a:bodyPr/>
          <a:lstStyle/>
          <a:p>
            <a:pPr algn="ctr"/>
            <a:r>
              <a:rPr lang="en-GB" dirty="0" smtClean="0"/>
              <a:t>Problems of the day</a:t>
            </a:r>
            <a:endParaRPr lang="en-GB" dirty="0"/>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3277" y="901521"/>
            <a:ext cx="8201129" cy="5718219"/>
          </a:xfrm>
          <a:prstGeom prst="rect">
            <a:avLst/>
          </a:prstGeom>
        </p:spPr>
      </p:pic>
    </p:spTree>
    <p:extLst>
      <p:ext uri="{BB962C8B-B14F-4D97-AF65-F5344CB8AC3E}">
        <p14:creationId xmlns:p14="http://schemas.microsoft.com/office/powerpoint/2010/main" val="296778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5321" y="13728"/>
            <a:ext cx="10515600" cy="1325563"/>
          </a:xfrm>
        </p:spPr>
        <p:txBody>
          <a:bodyPr>
            <a:normAutofit/>
          </a:bodyPr>
          <a:lstStyle/>
          <a:p>
            <a:pPr algn="ctr"/>
            <a:r>
              <a:rPr lang="en-GB" sz="2800" dirty="0" smtClean="0">
                <a:solidFill>
                  <a:srgbClr val="FF0000"/>
                </a:solidFill>
              </a:rPr>
              <a:t>Answers to Problems of the Day</a:t>
            </a:r>
            <a:endParaRPr lang="en-GB" sz="2800" dirty="0">
              <a:solidFill>
                <a:srgbClr val="FF0000"/>
              </a:solidFill>
            </a:endParaRPr>
          </a:p>
        </p:txBody>
      </p:sp>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0019" y="1009052"/>
            <a:ext cx="8109743" cy="5745917"/>
          </a:xfrm>
          <a:prstGeom prst="rect">
            <a:avLst/>
          </a:prstGeom>
        </p:spPr>
      </p:pic>
    </p:spTree>
    <p:extLst>
      <p:ext uri="{BB962C8B-B14F-4D97-AF65-F5344CB8AC3E}">
        <p14:creationId xmlns:p14="http://schemas.microsoft.com/office/powerpoint/2010/main" val="25892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Open </a:t>
            </a:r>
            <a:r>
              <a:rPr lang="en-GB" sz="2400" dirty="0" smtClean="0"/>
              <a:t>this video for an introduction to today’s lesson. </a:t>
            </a:r>
            <a:r>
              <a:rPr lang="en-GB" sz="2400" b="1" dirty="0" smtClean="0">
                <a:solidFill>
                  <a:srgbClr val="FF0000"/>
                </a:solidFill>
              </a:rPr>
              <a:t>We have moved to SUMMER TERM – WEEK 3 (w/c 4</a:t>
            </a:r>
            <a:r>
              <a:rPr lang="en-GB" sz="2400" b="1" baseline="30000" dirty="0" smtClean="0">
                <a:solidFill>
                  <a:srgbClr val="FF0000"/>
                </a:solidFill>
              </a:rPr>
              <a:t>th</a:t>
            </a:r>
            <a:r>
              <a:rPr lang="en-GB" sz="2400" b="1" dirty="0" smtClean="0">
                <a:solidFill>
                  <a:srgbClr val="FF0000"/>
                </a:solidFill>
              </a:rPr>
              <a:t> May) –</a:t>
            </a:r>
            <a:r>
              <a:rPr lang="en-GB" sz="2400" dirty="0" smtClean="0"/>
              <a:t>so that we can practise long multiplication and division this week.  Today we are doing </a:t>
            </a:r>
            <a:r>
              <a:rPr lang="en-GB" sz="2400" b="1" u="sng" dirty="0" smtClean="0">
                <a:solidFill>
                  <a:srgbClr val="FF0000"/>
                </a:solidFill>
              </a:rPr>
              <a:t>lesson 3. </a:t>
            </a:r>
            <a:r>
              <a:rPr lang="en-GB" sz="2400" dirty="0" smtClean="0"/>
              <a:t>This is</a:t>
            </a:r>
            <a:r>
              <a:rPr lang="en-GB" sz="2400" dirty="0"/>
              <a:t> </a:t>
            </a:r>
            <a:r>
              <a:rPr lang="en-GB" sz="2400" dirty="0" smtClean="0"/>
              <a:t>concentrating on division with remainders. </a:t>
            </a:r>
            <a:br>
              <a:rPr lang="en-GB" sz="2400" dirty="0" smtClean="0"/>
            </a:br>
            <a:r>
              <a:rPr lang="en-GB" sz="2400" dirty="0"/>
              <a:t/>
            </a:r>
            <a:br>
              <a:rPr lang="en-GB" sz="2400" dirty="0"/>
            </a:br>
            <a:r>
              <a:rPr lang="en-GB" sz="2400" dirty="0" smtClean="0"/>
              <a:t>Watch the video carefully, it demonstrates how the bus stop method works using our understanding of thousands, hundreds, tens and ones.</a:t>
            </a:r>
            <a:r>
              <a:rPr lang="en-GB" sz="2400" dirty="0" smtClean="0"/>
              <a:t/>
            </a:r>
            <a:br>
              <a:rPr lang="en-GB" sz="2400" dirty="0" smtClean="0"/>
            </a:br>
            <a:r>
              <a:rPr lang="en-GB" sz="2400" dirty="0"/>
              <a:t/>
            </a:r>
            <a:br>
              <a:rPr lang="en-GB" sz="2400" dirty="0"/>
            </a:br>
            <a:endParaRPr lang="en-GB" sz="2400" b="1" u="sng" dirty="0">
              <a:solidFill>
                <a:srgbClr val="00B050"/>
              </a:solidFill>
            </a:endParaRPr>
          </a:p>
        </p:txBody>
      </p:sp>
      <p:sp>
        <p:nvSpPr>
          <p:cNvPr id="3" name="Content Placeholder 2"/>
          <p:cNvSpPr>
            <a:spLocks noGrp="1"/>
          </p:cNvSpPr>
          <p:nvPr>
            <p:ph idx="1"/>
          </p:nvPr>
        </p:nvSpPr>
        <p:spPr>
          <a:xfrm>
            <a:off x="858120" y="2051223"/>
            <a:ext cx="10515600" cy="4351338"/>
          </a:xfrm>
        </p:spPr>
        <p:txBody>
          <a:bodyPr/>
          <a:lstStyle/>
          <a:p>
            <a:endParaRPr lang="en-GB" dirty="0" smtClean="0">
              <a:hlinkClick r:id="rId2"/>
            </a:endParaRPr>
          </a:p>
          <a:p>
            <a:r>
              <a:rPr lang="en-GB" dirty="0" smtClean="0">
                <a:hlinkClick r:id="rId2"/>
              </a:rPr>
              <a:t>https</a:t>
            </a:r>
            <a:r>
              <a:rPr lang="en-GB" dirty="0">
                <a:hlinkClick r:id="rId2"/>
              </a:rPr>
              <a:t>://whiterosemaths.com/homelearning/year-5/</a:t>
            </a:r>
            <a:endParaRPr lang="en-GB" dirty="0"/>
          </a:p>
        </p:txBody>
      </p:sp>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326" y="3233591"/>
            <a:ext cx="5093594" cy="2046636"/>
          </a:xfrm>
          <a:prstGeom prst="rect">
            <a:avLst/>
          </a:prstGeom>
        </p:spPr>
      </p:pic>
      <p:sp>
        <p:nvSpPr>
          <p:cNvPr id="8" name="Up Arrow 7"/>
          <p:cNvSpPr/>
          <p:nvPr/>
        </p:nvSpPr>
        <p:spPr>
          <a:xfrm>
            <a:off x="1077061" y="4070608"/>
            <a:ext cx="1575988" cy="1454209"/>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dirty="0" smtClean="0"/>
              <a:t>Find summer term week 3.</a:t>
            </a:r>
            <a:endParaRPr lang="en-GB" dirty="0"/>
          </a:p>
        </p:txBody>
      </p:sp>
      <p:sp>
        <p:nvSpPr>
          <p:cNvPr id="9" name="Up Arrow 8"/>
          <p:cNvSpPr/>
          <p:nvPr/>
        </p:nvSpPr>
        <p:spPr>
          <a:xfrm>
            <a:off x="8126570" y="4831484"/>
            <a:ext cx="2833352" cy="2026516"/>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This is lesson 3 from summer term week 3.</a:t>
            </a:r>
            <a:endParaRPr lang="en-GB" dirty="0"/>
          </a:p>
        </p:txBody>
      </p:sp>
      <p:pic>
        <p:nvPicPr>
          <p:cNvPr id="12" name="Picture 11"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2649" y="2928968"/>
            <a:ext cx="5849503" cy="2595849"/>
          </a:xfrm>
          <a:prstGeom prst="rect">
            <a:avLst/>
          </a:prstGeom>
        </p:spPr>
      </p:pic>
    </p:spTree>
    <p:extLst>
      <p:ext uri="{BB962C8B-B14F-4D97-AF65-F5344CB8AC3E}">
        <p14:creationId xmlns:p14="http://schemas.microsoft.com/office/powerpoint/2010/main" val="1287587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9566" y="283335"/>
            <a:ext cx="6227027" cy="6327284"/>
          </a:xfrm>
          <a:prstGeom prst="rect">
            <a:avLst/>
          </a:prstGeom>
        </p:spPr>
      </p:pic>
    </p:spTree>
    <p:extLst>
      <p:ext uri="{BB962C8B-B14F-4D97-AF65-F5344CB8AC3E}">
        <p14:creationId xmlns:p14="http://schemas.microsoft.com/office/powerpoint/2010/main" val="2076541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4363" y="270456"/>
            <a:ext cx="6348901" cy="6272012"/>
          </a:xfrm>
          <a:prstGeom prst="rect">
            <a:avLst/>
          </a:prstGeom>
        </p:spPr>
      </p:pic>
    </p:spTree>
    <p:extLst>
      <p:ext uri="{BB962C8B-B14F-4D97-AF65-F5344CB8AC3E}">
        <p14:creationId xmlns:p14="http://schemas.microsoft.com/office/powerpoint/2010/main" val="4189604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9870" y="170742"/>
            <a:ext cx="5344733" cy="6555571"/>
          </a:xfrm>
          <a:prstGeom prst="rect">
            <a:avLst/>
          </a:prstGeom>
        </p:spPr>
      </p:pic>
    </p:spTree>
    <p:extLst>
      <p:ext uri="{BB962C8B-B14F-4D97-AF65-F5344CB8AC3E}">
        <p14:creationId xmlns:p14="http://schemas.microsoft.com/office/powerpoint/2010/main" val="3549294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2896" y="160338"/>
            <a:ext cx="6722772" cy="6649792"/>
          </a:xfrm>
          <a:prstGeom prst="rect">
            <a:avLst/>
          </a:prstGeom>
        </p:spPr>
      </p:pic>
    </p:spTree>
    <p:extLst>
      <p:ext uri="{BB962C8B-B14F-4D97-AF65-F5344CB8AC3E}">
        <p14:creationId xmlns:p14="http://schemas.microsoft.com/office/powerpoint/2010/main" val="188408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362" y="450761"/>
            <a:ext cx="6456302" cy="5962918"/>
          </a:xfrm>
          <a:prstGeom prst="rect">
            <a:avLst/>
          </a:prstGeom>
        </p:spPr>
      </p:pic>
    </p:spTree>
    <p:extLst>
      <p:ext uri="{BB962C8B-B14F-4D97-AF65-F5344CB8AC3E}">
        <p14:creationId xmlns:p14="http://schemas.microsoft.com/office/powerpoint/2010/main" val="3228922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TotalTime>
  <Words>90</Words>
  <Application>Microsoft Office PowerPoint</Application>
  <PresentationFormat>Custom</PresentationFormat>
  <Paragraphs>17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Starters</vt:lpstr>
      <vt:lpstr>Problems of the day</vt:lpstr>
      <vt:lpstr>Answers to Problems of the Day</vt:lpstr>
      <vt:lpstr>   Open this video for an introduction to today’s lesson. We have moved to SUMMER TERM – WEEK 3 (w/c 4th May) –so that we can practise long multiplication and division this week.  Today we are doing lesson 3. This is concentrating on division with remainders.   Watch the video carefully, it demonstrates how the bus stop method works using our understanding of thousands, hundreds, tens and ones.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180</dc:title>
  <dc:creator>Robert Tromans</dc:creator>
  <cp:lastModifiedBy>Rob Tromans</cp:lastModifiedBy>
  <cp:revision>123</cp:revision>
  <dcterms:created xsi:type="dcterms:W3CDTF">2020-03-20T09:46:16Z</dcterms:created>
  <dcterms:modified xsi:type="dcterms:W3CDTF">2020-05-14T13:52:34Z</dcterms:modified>
</cp:coreProperties>
</file>